
<file path=[Content_Types].xml><?xml version="1.0" encoding="utf-8"?>
<Types xmlns="http://schemas.openxmlformats.org/package/2006/content-types">
  <Default Extension="png" ContentType="image/png"/>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charts/chart3.xml" ContentType="application/vnd.openxmlformats-officedocument.drawingml.char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
  </p:notesMasterIdLst>
  <p:handoutMasterIdLst>
    <p:handoutMasterId r:id="rId5"/>
  </p:handoutMasterIdLst>
  <p:sldIdLst>
    <p:sldId id="256" r:id="rId2"/>
    <p:sldId id="257" r:id="rId3"/>
  </p:sldIdLst>
  <p:sldSz cx="51206400" cy="34747200"/>
  <p:notesSz cx="7010400" cy="9296400"/>
  <p:defaultTextStyle>
    <a:defPPr>
      <a:defRPr lang="en-US"/>
    </a:defPPr>
    <a:lvl1pPr algn="just" rtl="0" fontAlgn="base">
      <a:spcBef>
        <a:spcPct val="50000"/>
      </a:spcBef>
      <a:spcAft>
        <a:spcPct val="0"/>
      </a:spcAft>
      <a:buChar char="•"/>
      <a:defRPr sz="2800" kern="1200">
        <a:solidFill>
          <a:schemeClr val="tx1"/>
        </a:solidFill>
        <a:latin typeface="Times New Roman" pitchFamily="18" charset="0"/>
        <a:ea typeface="ＭＳ Ｐゴシック" pitchFamily="34" charset="-128"/>
        <a:cs typeface="+mn-cs"/>
      </a:defRPr>
    </a:lvl1pPr>
    <a:lvl2pPr marL="457200" algn="just" rtl="0" fontAlgn="base">
      <a:spcBef>
        <a:spcPct val="50000"/>
      </a:spcBef>
      <a:spcAft>
        <a:spcPct val="0"/>
      </a:spcAft>
      <a:buChar char="•"/>
      <a:defRPr sz="2800" kern="1200">
        <a:solidFill>
          <a:schemeClr val="tx1"/>
        </a:solidFill>
        <a:latin typeface="Times New Roman" pitchFamily="18" charset="0"/>
        <a:ea typeface="ＭＳ Ｐゴシック" pitchFamily="34" charset="-128"/>
        <a:cs typeface="+mn-cs"/>
      </a:defRPr>
    </a:lvl2pPr>
    <a:lvl3pPr marL="914400" algn="just" rtl="0" fontAlgn="base">
      <a:spcBef>
        <a:spcPct val="50000"/>
      </a:spcBef>
      <a:spcAft>
        <a:spcPct val="0"/>
      </a:spcAft>
      <a:buChar char="•"/>
      <a:defRPr sz="2800" kern="1200">
        <a:solidFill>
          <a:schemeClr val="tx1"/>
        </a:solidFill>
        <a:latin typeface="Times New Roman" pitchFamily="18" charset="0"/>
        <a:ea typeface="ＭＳ Ｐゴシック" pitchFamily="34" charset="-128"/>
        <a:cs typeface="+mn-cs"/>
      </a:defRPr>
    </a:lvl3pPr>
    <a:lvl4pPr marL="1371600" algn="just" rtl="0" fontAlgn="base">
      <a:spcBef>
        <a:spcPct val="50000"/>
      </a:spcBef>
      <a:spcAft>
        <a:spcPct val="0"/>
      </a:spcAft>
      <a:buChar char="•"/>
      <a:defRPr sz="2800" kern="1200">
        <a:solidFill>
          <a:schemeClr val="tx1"/>
        </a:solidFill>
        <a:latin typeface="Times New Roman" pitchFamily="18" charset="0"/>
        <a:ea typeface="ＭＳ Ｐゴシック" pitchFamily="34" charset="-128"/>
        <a:cs typeface="+mn-cs"/>
      </a:defRPr>
    </a:lvl4pPr>
    <a:lvl5pPr marL="1828800" algn="just" rtl="0" fontAlgn="base">
      <a:spcBef>
        <a:spcPct val="50000"/>
      </a:spcBef>
      <a:spcAft>
        <a:spcPct val="0"/>
      </a:spcAft>
      <a:buChar char="•"/>
      <a:defRPr sz="28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28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28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28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2800" kern="1200">
        <a:solidFill>
          <a:schemeClr val="tx1"/>
        </a:solidFill>
        <a:latin typeface="Times New Roman" pitchFamily="18"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99"/>
    <a:srgbClr val="000099"/>
    <a:srgbClr val="CC0000"/>
    <a:srgbClr val="FF0000"/>
    <a:srgbClr val="FF505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p:cViewPr>
        <p:scale>
          <a:sx n="33" d="100"/>
          <a:sy n="33" d="100"/>
        </p:scale>
        <p:origin x="3474" y="2424"/>
      </p:cViewPr>
      <p:guideLst>
        <p:guide orient="horz" pos="10944"/>
        <p:guide pos="16128"/>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Users\Kee-Hong\Documents\ABCT2008POSTER\ABCT2008_DATA_11'05'08\2009ABCT.GraphWork.xlsx"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Kee-Hong\Documents\ABCT2008POSTER\ABCT2008_DATA_11'05'08\2009ABCT.GraphWork.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Kee-Hong\Documents\ABCT2008POSTER\ABCT2008_DATA_11'05'08\2009ABCT.GraphWork.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plotArea>
      <c:layout>
        <c:manualLayout>
          <c:layoutTarget val="inner"/>
          <c:xMode val="edge"/>
          <c:yMode val="edge"/>
          <c:x val="6.6254256679453519E-2"/>
          <c:y val="3.0612244897959207E-2"/>
          <c:w val="0.93374574332054616"/>
          <c:h val="0.76122408806042108"/>
        </c:manualLayout>
      </c:layout>
      <c:lineChart>
        <c:grouping val="standard"/>
        <c:ser>
          <c:idx val="0"/>
          <c:order val="0"/>
          <c:tx>
            <c:strRef>
              <c:f>Sheet1!$A$2</c:f>
              <c:strCache>
                <c:ptCount val="1"/>
                <c:pt idx="0">
                  <c:v>Memory</c:v>
                </c:pt>
              </c:strCache>
            </c:strRef>
          </c:tx>
          <c:spPr>
            <a:ln w="101600"/>
          </c:spPr>
          <c:cat>
            <c:strRef>
              <c:f>Sheet1!$B$1:$E$1</c:f>
              <c:strCache>
                <c:ptCount val="4"/>
                <c:pt idx="0">
                  <c:v>At admission</c:v>
                </c:pt>
                <c:pt idx="1">
                  <c:v>6 Months</c:v>
                </c:pt>
                <c:pt idx="2">
                  <c:v>12 Months</c:v>
                </c:pt>
                <c:pt idx="3">
                  <c:v>18 Months</c:v>
                </c:pt>
              </c:strCache>
            </c:strRef>
          </c:cat>
          <c:val>
            <c:numRef>
              <c:f>Sheet1!$B$2:$E$2</c:f>
              <c:numCache>
                <c:formatCode>General</c:formatCode>
                <c:ptCount val="4"/>
                <c:pt idx="0">
                  <c:v>76.240300000000005</c:v>
                </c:pt>
                <c:pt idx="1">
                  <c:v>78.55889999999998</c:v>
                </c:pt>
                <c:pt idx="2">
                  <c:v>80.197999999999993</c:v>
                </c:pt>
                <c:pt idx="3">
                  <c:v>82.829399999999978</c:v>
                </c:pt>
              </c:numCache>
            </c:numRef>
          </c:val>
        </c:ser>
        <c:ser>
          <c:idx val="1"/>
          <c:order val="1"/>
          <c:tx>
            <c:strRef>
              <c:f>Sheet1!$A$3</c:f>
              <c:strCache>
                <c:ptCount val="1"/>
                <c:pt idx="0">
                  <c:v>Attention</c:v>
                </c:pt>
              </c:strCache>
            </c:strRef>
          </c:tx>
          <c:spPr>
            <a:ln w="101600">
              <a:solidFill>
                <a:srgbClr val="000000">
                  <a:lumMod val="75000"/>
                  <a:lumOff val="25000"/>
                </a:srgbClr>
              </a:solidFill>
            </a:ln>
          </c:spPr>
          <c:marker>
            <c:spPr>
              <a:solidFill>
                <a:schemeClr val="tx1"/>
              </a:solidFill>
              <a:ln>
                <a:solidFill>
                  <a:schemeClr val="tx1"/>
                </a:solidFill>
              </a:ln>
            </c:spPr>
          </c:marker>
          <c:cat>
            <c:strRef>
              <c:f>Sheet1!$B$1:$E$1</c:f>
              <c:strCache>
                <c:ptCount val="4"/>
                <c:pt idx="0">
                  <c:v>At admission</c:v>
                </c:pt>
                <c:pt idx="1">
                  <c:v>6 Months</c:v>
                </c:pt>
                <c:pt idx="2">
                  <c:v>12 Months</c:v>
                </c:pt>
                <c:pt idx="3">
                  <c:v>18 Months</c:v>
                </c:pt>
              </c:strCache>
            </c:strRef>
          </c:cat>
          <c:val>
            <c:numRef>
              <c:f>Sheet1!$B$3:$E$3</c:f>
              <c:numCache>
                <c:formatCode>General</c:formatCode>
                <c:ptCount val="4"/>
                <c:pt idx="0">
                  <c:v>74.861500000000007</c:v>
                </c:pt>
                <c:pt idx="1">
                  <c:v>76.855199999999982</c:v>
                </c:pt>
                <c:pt idx="2">
                  <c:v>78.370399999999975</c:v>
                </c:pt>
                <c:pt idx="3">
                  <c:v>79.096900000000005</c:v>
                </c:pt>
              </c:numCache>
            </c:numRef>
          </c:val>
        </c:ser>
        <c:ser>
          <c:idx val="2"/>
          <c:order val="2"/>
          <c:tx>
            <c:strRef>
              <c:f>Sheet1!$A$4</c:f>
              <c:strCache>
                <c:ptCount val="1"/>
                <c:pt idx="0">
                  <c:v>Visuo-Spatial</c:v>
                </c:pt>
              </c:strCache>
            </c:strRef>
          </c:tx>
          <c:spPr>
            <a:ln w="101600">
              <a:solidFill>
                <a:srgbClr val="92D050"/>
              </a:solidFill>
            </a:ln>
          </c:spPr>
          <c:marker>
            <c:spPr>
              <a:solidFill>
                <a:srgbClr val="92D050"/>
              </a:solidFill>
              <a:ln>
                <a:solidFill>
                  <a:srgbClr val="92D050"/>
                </a:solidFill>
              </a:ln>
            </c:spPr>
          </c:marker>
          <c:cat>
            <c:strRef>
              <c:f>Sheet1!$B$1:$E$1</c:f>
              <c:strCache>
                <c:ptCount val="4"/>
                <c:pt idx="0">
                  <c:v>At admission</c:v>
                </c:pt>
                <c:pt idx="1">
                  <c:v>6 Months</c:v>
                </c:pt>
                <c:pt idx="2">
                  <c:v>12 Months</c:v>
                </c:pt>
                <c:pt idx="3">
                  <c:v>18 Months</c:v>
                </c:pt>
              </c:strCache>
            </c:strRef>
          </c:cat>
          <c:val>
            <c:numRef>
              <c:f>Sheet1!$B$4:$E$4</c:f>
              <c:numCache>
                <c:formatCode>General</c:formatCode>
                <c:ptCount val="4"/>
                <c:pt idx="0">
                  <c:v>82.114900000000006</c:v>
                </c:pt>
                <c:pt idx="1">
                  <c:v>83.477200000000011</c:v>
                </c:pt>
                <c:pt idx="2">
                  <c:v>87.992900000000006</c:v>
                </c:pt>
                <c:pt idx="3">
                  <c:v>87.746700000000004</c:v>
                </c:pt>
              </c:numCache>
            </c:numRef>
          </c:val>
        </c:ser>
        <c:ser>
          <c:idx val="3"/>
          <c:order val="3"/>
          <c:tx>
            <c:strRef>
              <c:f>Sheet1!$A$5</c:f>
              <c:strCache>
                <c:ptCount val="1"/>
                <c:pt idx="0">
                  <c:v>Language</c:v>
                </c:pt>
              </c:strCache>
            </c:strRef>
          </c:tx>
          <c:spPr>
            <a:ln w="101600">
              <a:solidFill>
                <a:srgbClr val="FFFFFF">
                  <a:lumMod val="65000"/>
                </a:srgbClr>
              </a:solidFill>
            </a:ln>
          </c:spPr>
          <c:marker>
            <c:spPr>
              <a:ln>
                <a:solidFill>
                  <a:srgbClr val="FFFFFF">
                    <a:lumMod val="50000"/>
                  </a:srgbClr>
                </a:solidFill>
              </a:ln>
            </c:spPr>
          </c:marker>
          <c:cat>
            <c:strRef>
              <c:f>Sheet1!$B$1:$E$1</c:f>
              <c:strCache>
                <c:ptCount val="4"/>
                <c:pt idx="0">
                  <c:v>At admission</c:v>
                </c:pt>
                <c:pt idx="1">
                  <c:v>6 Months</c:v>
                </c:pt>
                <c:pt idx="2">
                  <c:v>12 Months</c:v>
                </c:pt>
                <c:pt idx="3">
                  <c:v>18 Months</c:v>
                </c:pt>
              </c:strCache>
            </c:strRef>
          </c:cat>
          <c:val>
            <c:numRef>
              <c:f>Sheet1!$B$5:$E$5</c:f>
              <c:numCache>
                <c:formatCode>General</c:formatCode>
                <c:ptCount val="4"/>
                <c:pt idx="0">
                  <c:v>87.634399999999999</c:v>
                </c:pt>
                <c:pt idx="1">
                  <c:v>87.739900000000006</c:v>
                </c:pt>
                <c:pt idx="2">
                  <c:v>87.389200000000002</c:v>
                </c:pt>
                <c:pt idx="3">
                  <c:v>89.234100000000026</c:v>
                </c:pt>
              </c:numCache>
            </c:numRef>
          </c:val>
        </c:ser>
        <c:marker val="1"/>
        <c:axId val="84707584"/>
        <c:axId val="84713856"/>
      </c:lineChart>
      <c:catAx>
        <c:axId val="84707584"/>
        <c:scaling>
          <c:orientation val="minMax"/>
        </c:scaling>
        <c:axPos val="b"/>
        <c:tickLblPos val="nextTo"/>
        <c:crossAx val="84713856"/>
        <c:crosses val="autoZero"/>
        <c:auto val="1"/>
        <c:lblAlgn val="ctr"/>
        <c:lblOffset val="100"/>
      </c:catAx>
      <c:valAx>
        <c:axId val="84713856"/>
        <c:scaling>
          <c:orientation val="minMax"/>
        </c:scaling>
        <c:axPos val="l"/>
        <c:numFmt formatCode="General" sourceLinked="1"/>
        <c:tickLblPos val="nextTo"/>
        <c:crossAx val="84707584"/>
        <c:crosses val="autoZero"/>
        <c:crossBetween val="between"/>
      </c:valAx>
    </c:plotArea>
    <c:legend>
      <c:legendPos val="b"/>
      <c:layout/>
    </c:legend>
    <c:plotVisOnly val="1"/>
  </c:chart>
  <c:txPr>
    <a:bodyPr/>
    <a:lstStyle/>
    <a:p>
      <a:pPr>
        <a:defRPr sz="3000"/>
      </a:pPr>
      <a:endParaRPr lang="en-US"/>
    </a:p>
  </c:txPr>
  <c:externalData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strRef>
              <c:f>Memory!$M$3</c:f>
              <c:strCache>
                <c:ptCount val="1"/>
                <c:pt idx="0">
                  <c:v>CSA-No</c:v>
                </c:pt>
              </c:strCache>
            </c:strRef>
          </c:tx>
          <c:spPr>
            <a:ln w="101600">
              <a:solidFill>
                <a:schemeClr val="tx1"/>
              </a:solidFill>
            </a:ln>
          </c:spPr>
          <c:marker>
            <c:spPr>
              <a:solidFill>
                <a:schemeClr val="tx1"/>
              </a:solidFill>
              <a:ln>
                <a:solidFill>
                  <a:schemeClr val="tx1"/>
                </a:solidFill>
              </a:ln>
            </c:spPr>
          </c:marker>
          <c:cat>
            <c:strRef>
              <c:f>Memory!$N$2:$Q$2</c:f>
              <c:strCache>
                <c:ptCount val="4"/>
                <c:pt idx="0">
                  <c:v>At Admission</c:v>
                </c:pt>
                <c:pt idx="1">
                  <c:v>6 Months</c:v>
                </c:pt>
                <c:pt idx="2">
                  <c:v>12 Months</c:v>
                </c:pt>
                <c:pt idx="3">
                  <c:v>18 Months</c:v>
                </c:pt>
              </c:strCache>
            </c:strRef>
          </c:cat>
          <c:val>
            <c:numRef>
              <c:f>Memory!$N$3:$Q$3</c:f>
              <c:numCache>
                <c:formatCode>General</c:formatCode>
                <c:ptCount val="4"/>
                <c:pt idx="0">
                  <c:v>76.231100000000026</c:v>
                </c:pt>
                <c:pt idx="1">
                  <c:v>78.431000000000012</c:v>
                </c:pt>
                <c:pt idx="2">
                  <c:v>80.630899999999983</c:v>
                </c:pt>
                <c:pt idx="3">
                  <c:v>82.830799999999982</c:v>
                </c:pt>
              </c:numCache>
            </c:numRef>
          </c:val>
        </c:ser>
        <c:ser>
          <c:idx val="1"/>
          <c:order val="1"/>
          <c:tx>
            <c:strRef>
              <c:f>Memory!$M$4</c:f>
              <c:strCache>
                <c:ptCount val="1"/>
                <c:pt idx="0">
                  <c:v>CSA-Mild</c:v>
                </c:pt>
              </c:strCache>
            </c:strRef>
          </c:tx>
          <c:spPr>
            <a:ln w="101600">
              <a:solidFill>
                <a:srgbClr val="92D050"/>
              </a:solidFill>
            </a:ln>
          </c:spPr>
          <c:marker>
            <c:spPr>
              <a:solidFill>
                <a:srgbClr val="92D050"/>
              </a:solidFill>
              <a:ln>
                <a:solidFill>
                  <a:srgbClr val="92D050"/>
                </a:solidFill>
              </a:ln>
            </c:spPr>
          </c:marker>
          <c:cat>
            <c:strRef>
              <c:f>Memory!$N$2:$Q$2</c:f>
              <c:strCache>
                <c:ptCount val="4"/>
                <c:pt idx="0">
                  <c:v>At Admission</c:v>
                </c:pt>
                <c:pt idx="1">
                  <c:v>6 Months</c:v>
                </c:pt>
                <c:pt idx="2">
                  <c:v>12 Months</c:v>
                </c:pt>
                <c:pt idx="3">
                  <c:v>18 Months</c:v>
                </c:pt>
              </c:strCache>
            </c:strRef>
          </c:cat>
          <c:val>
            <c:numRef>
              <c:f>Memory!$N$4:$Q$4</c:f>
              <c:numCache>
                <c:formatCode>General</c:formatCode>
                <c:ptCount val="4"/>
                <c:pt idx="0">
                  <c:v>72.309699999999992</c:v>
                </c:pt>
                <c:pt idx="1">
                  <c:v>74.509600000000006</c:v>
                </c:pt>
                <c:pt idx="2">
                  <c:v>76.709500000000006</c:v>
                </c:pt>
                <c:pt idx="3">
                  <c:v>78.909400000000005</c:v>
                </c:pt>
              </c:numCache>
            </c:numRef>
          </c:val>
        </c:ser>
        <c:ser>
          <c:idx val="2"/>
          <c:order val="2"/>
          <c:tx>
            <c:strRef>
              <c:f>Memory!$M$5</c:f>
              <c:strCache>
                <c:ptCount val="1"/>
                <c:pt idx="0">
                  <c:v>CSA_Severe</c:v>
                </c:pt>
              </c:strCache>
            </c:strRef>
          </c:tx>
          <c:spPr>
            <a:ln w="101600">
              <a:solidFill>
                <a:srgbClr val="C00000"/>
              </a:solidFill>
            </a:ln>
          </c:spPr>
          <c:marker>
            <c:spPr>
              <a:solidFill>
                <a:srgbClr val="C00000"/>
              </a:solidFill>
              <a:ln>
                <a:solidFill>
                  <a:srgbClr val="C00000"/>
                </a:solidFill>
              </a:ln>
            </c:spPr>
          </c:marker>
          <c:cat>
            <c:strRef>
              <c:f>Memory!$N$2:$Q$2</c:f>
              <c:strCache>
                <c:ptCount val="4"/>
                <c:pt idx="0">
                  <c:v>At Admission</c:v>
                </c:pt>
                <c:pt idx="1">
                  <c:v>6 Months</c:v>
                </c:pt>
                <c:pt idx="2">
                  <c:v>12 Months</c:v>
                </c:pt>
                <c:pt idx="3">
                  <c:v>18 Months</c:v>
                </c:pt>
              </c:strCache>
            </c:strRef>
          </c:cat>
          <c:val>
            <c:numRef>
              <c:f>Memory!$N$5:$Q$5</c:f>
              <c:numCache>
                <c:formatCode>General</c:formatCode>
                <c:ptCount val="4"/>
                <c:pt idx="0">
                  <c:v>66.427600000000027</c:v>
                </c:pt>
                <c:pt idx="1">
                  <c:v>68.627499999999998</c:v>
                </c:pt>
                <c:pt idx="2">
                  <c:v>70.827399999999983</c:v>
                </c:pt>
                <c:pt idx="3">
                  <c:v>73.027299999999997</c:v>
                </c:pt>
              </c:numCache>
            </c:numRef>
          </c:val>
        </c:ser>
        <c:marker val="1"/>
        <c:axId val="84769024"/>
        <c:axId val="84783488"/>
      </c:lineChart>
      <c:catAx>
        <c:axId val="84769024"/>
        <c:scaling>
          <c:orientation val="minMax"/>
        </c:scaling>
        <c:axPos val="b"/>
        <c:tickLblPos val="nextTo"/>
        <c:crossAx val="84783488"/>
        <c:crosses val="autoZero"/>
        <c:auto val="1"/>
        <c:lblAlgn val="ctr"/>
        <c:lblOffset val="100"/>
      </c:catAx>
      <c:valAx>
        <c:axId val="84783488"/>
        <c:scaling>
          <c:orientation val="minMax"/>
          <c:max val="90"/>
          <c:min val="50"/>
        </c:scaling>
        <c:axPos val="l"/>
        <c:numFmt formatCode="General" sourceLinked="1"/>
        <c:tickLblPos val="nextTo"/>
        <c:crossAx val="84769024"/>
        <c:crosses val="autoZero"/>
        <c:crossBetween val="between"/>
      </c:valAx>
    </c:plotArea>
    <c:legend>
      <c:legendPos val="b"/>
      <c:layout/>
    </c:legend>
    <c:plotVisOnly val="1"/>
  </c:chart>
  <c:txPr>
    <a:bodyPr/>
    <a:lstStyle/>
    <a:p>
      <a:pPr>
        <a:defRPr sz="25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strRef>
              <c:f>VisSpa!$M$3</c:f>
              <c:strCache>
                <c:ptCount val="1"/>
                <c:pt idx="0">
                  <c:v>CPA-No</c:v>
                </c:pt>
              </c:strCache>
            </c:strRef>
          </c:tx>
          <c:spPr>
            <a:ln w="101600">
              <a:solidFill>
                <a:schemeClr val="tx1"/>
              </a:solidFill>
            </a:ln>
          </c:spPr>
          <c:marker>
            <c:spPr>
              <a:solidFill>
                <a:schemeClr val="tx1"/>
              </a:solidFill>
              <a:ln>
                <a:solidFill>
                  <a:schemeClr val="tx1"/>
                </a:solidFill>
              </a:ln>
            </c:spPr>
          </c:marker>
          <c:cat>
            <c:strRef>
              <c:f>VisSpa!$N$2:$Q$2</c:f>
              <c:strCache>
                <c:ptCount val="4"/>
                <c:pt idx="0">
                  <c:v>At Admission</c:v>
                </c:pt>
                <c:pt idx="1">
                  <c:v>6 Months</c:v>
                </c:pt>
                <c:pt idx="2">
                  <c:v>12 Months</c:v>
                </c:pt>
                <c:pt idx="3">
                  <c:v>18 Months</c:v>
                </c:pt>
              </c:strCache>
            </c:strRef>
          </c:cat>
          <c:val>
            <c:numRef>
              <c:f>VisSpa!$N$3:$Q$3</c:f>
              <c:numCache>
                <c:formatCode>General</c:formatCode>
                <c:ptCount val="4"/>
                <c:pt idx="0">
                  <c:v>80.309799999999981</c:v>
                </c:pt>
                <c:pt idx="1">
                  <c:v>82.501000000000005</c:v>
                </c:pt>
                <c:pt idx="2">
                  <c:v>84.6922</c:v>
                </c:pt>
                <c:pt idx="3">
                  <c:v>86.88339999999998</c:v>
                </c:pt>
              </c:numCache>
            </c:numRef>
          </c:val>
        </c:ser>
        <c:ser>
          <c:idx val="1"/>
          <c:order val="1"/>
          <c:tx>
            <c:strRef>
              <c:f>VisSpa!$M$4</c:f>
              <c:strCache>
                <c:ptCount val="1"/>
                <c:pt idx="0">
                  <c:v>CPA-Mild</c:v>
                </c:pt>
              </c:strCache>
            </c:strRef>
          </c:tx>
          <c:spPr>
            <a:ln w="101600">
              <a:solidFill>
                <a:srgbClr val="92D050"/>
              </a:solidFill>
            </a:ln>
          </c:spPr>
          <c:marker>
            <c:spPr>
              <a:solidFill>
                <a:srgbClr val="92D050"/>
              </a:solidFill>
              <a:ln>
                <a:solidFill>
                  <a:srgbClr val="92D050"/>
                </a:solidFill>
              </a:ln>
            </c:spPr>
          </c:marker>
          <c:cat>
            <c:strRef>
              <c:f>VisSpa!$N$2:$Q$2</c:f>
              <c:strCache>
                <c:ptCount val="4"/>
                <c:pt idx="0">
                  <c:v>At Admission</c:v>
                </c:pt>
                <c:pt idx="1">
                  <c:v>6 Months</c:v>
                </c:pt>
                <c:pt idx="2">
                  <c:v>12 Months</c:v>
                </c:pt>
                <c:pt idx="3">
                  <c:v>18 Months</c:v>
                </c:pt>
              </c:strCache>
            </c:strRef>
          </c:cat>
          <c:val>
            <c:numRef>
              <c:f>VisSpa!$N$4:$Q$4</c:f>
              <c:numCache>
                <c:formatCode>General</c:formatCode>
                <c:ptCount val="4"/>
                <c:pt idx="0">
                  <c:v>73.433000000000007</c:v>
                </c:pt>
                <c:pt idx="1">
                  <c:v>75.624200000000002</c:v>
                </c:pt>
                <c:pt idx="2">
                  <c:v>77.815399999999983</c:v>
                </c:pt>
                <c:pt idx="3">
                  <c:v>80.006600000000006</c:v>
                </c:pt>
              </c:numCache>
            </c:numRef>
          </c:val>
        </c:ser>
        <c:ser>
          <c:idx val="2"/>
          <c:order val="2"/>
          <c:tx>
            <c:strRef>
              <c:f>VisSpa!$M$5</c:f>
              <c:strCache>
                <c:ptCount val="1"/>
                <c:pt idx="0">
                  <c:v>CPA_Severe</c:v>
                </c:pt>
              </c:strCache>
            </c:strRef>
          </c:tx>
          <c:spPr>
            <a:ln w="101600">
              <a:solidFill>
                <a:srgbClr val="C00000"/>
              </a:solidFill>
            </a:ln>
          </c:spPr>
          <c:marker>
            <c:spPr>
              <a:solidFill>
                <a:srgbClr val="C00000"/>
              </a:solidFill>
              <a:ln>
                <a:solidFill>
                  <a:srgbClr val="C00000"/>
                </a:solidFill>
              </a:ln>
            </c:spPr>
          </c:marker>
          <c:cat>
            <c:strRef>
              <c:f>VisSpa!$N$2:$Q$2</c:f>
              <c:strCache>
                <c:ptCount val="4"/>
                <c:pt idx="0">
                  <c:v>At Admission</c:v>
                </c:pt>
                <c:pt idx="1">
                  <c:v>6 Months</c:v>
                </c:pt>
                <c:pt idx="2">
                  <c:v>12 Months</c:v>
                </c:pt>
                <c:pt idx="3">
                  <c:v>18 Months</c:v>
                </c:pt>
              </c:strCache>
            </c:strRef>
          </c:cat>
          <c:val>
            <c:numRef>
              <c:f>VisSpa!$N$5:$Q$5</c:f>
              <c:numCache>
                <c:formatCode>General</c:formatCode>
                <c:ptCount val="4"/>
                <c:pt idx="0">
                  <c:v>63.117799999999995</c:v>
                </c:pt>
                <c:pt idx="1">
                  <c:v>65.308999999999983</c:v>
                </c:pt>
                <c:pt idx="2">
                  <c:v>67.500200000000007</c:v>
                </c:pt>
                <c:pt idx="3">
                  <c:v>69.691399999999987</c:v>
                </c:pt>
              </c:numCache>
            </c:numRef>
          </c:val>
        </c:ser>
        <c:marker val="1"/>
        <c:axId val="84882560"/>
        <c:axId val="84884480"/>
      </c:lineChart>
      <c:catAx>
        <c:axId val="84882560"/>
        <c:scaling>
          <c:orientation val="minMax"/>
        </c:scaling>
        <c:axPos val="b"/>
        <c:tickLblPos val="nextTo"/>
        <c:crossAx val="84884480"/>
        <c:crosses val="autoZero"/>
        <c:auto val="1"/>
        <c:lblAlgn val="ctr"/>
        <c:lblOffset val="100"/>
      </c:catAx>
      <c:valAx>
        <c:axId val="84884480"/>
        <c:scaling>
          <c:orientation val="minMax"/>
          <c:min val="50"/>
        </c:scaling>
        <c:axPos val="l"/>
        <c:numFmt formatCode="General" sourceLinked="1"/>
        <c:tickLblPos val="nextTo"/>
        <c:crossAx val="84882560"/>
        <c:crosses val="autoZero"/>
        <c:crossBetween val="between"/>
      </c:valAx>
    </c:plotArea>
    <c:legend>
      <c:legendPos val="b"/>
      <c:layout/>
    </c:legend>
    <c:plotVisOnly val="1"/>
  </c:chart>
  <c:txPr>
    <a:bodyPr/>
    <a:lstStyle/>
    <a:p>
      <a:pPr>
        <a:defRPr sz="25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algn="l" defTabSz="933450">
              <a:spcBef>
                <a:spcPct val="0"/>
              </a:spcBef>
              <a:buFontTx/>
              <a:buNone/>
              <a:defRPr sz="1200" smtClean="0">
                <a:latin typeface="Times New Roman" charset="0"/>
                <a:ea typeface="굴림" charset="-127"/>
              </a:defRPr>
            </a:lvl1pPr>
          </a:lstStyle>
          <a:p>
            <a:pPr>
              <a:defRPr/>
            </a:pPr>
            <a:endParaRPr lang="en-US" altLang="ko-KR"/>
          </a:p>
        </p:txBody>
      </p:sp>
      <p:sp>
        <p:nvSpPr>
          <p:cNvPr id="5123"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333" tIns="46666" rIns="93333" bIns="46666" numCol="1" anchor="t" anchorCtr="0" compatLnSpc="1">
            <a:prstTxWarp prst="textNoShape">
              <a:avLst/>
            </a:prstTxWarp>
          </a:bodyPr>
          <a:lstStyle>
            <a:lvl1pPr algn="r" defTabSz="933450">
              <a:spcBef>
                <a:spcPct val="0"/>
              </a:spcBef>
              <a:buFontTx/>
              <a:buNone/>
              <a:defRPr sz="1200" smtClean="0">
                <a:latin typeface="Times New Roman" charset="0"/>
                <a:ea typeface="굴림" charset="-127"/>
              </a:defRPr>
            </a:lvl1pPr>
          </a:lstStyle>
          <a:p>
            <a:pPr>
              <a:defRPr/>
            </a:pPr>
            <a:endParaRPr lang="en-US" altLang="ko-KR"/>
          </a:p>
        </p:txBody>
      </p:sp>
      <p:sp>
        <p:nvSpPr>
          <p:cNvPr id="5124"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algn="l" defTabSz="933450">
              <a:spcBef>
                <a:spcPct val="0"/>
              </a:spcBef>
              <a:buFontTx/>
              <a:buNone/>
              <a:defRPr sz="1200" smtClean="0">
                <a:latin typeface="Times New Roman" charset="0"/>
                <a:ea typeface="굴림" charset="-127"/>
              </a:defRPr>
            </a:lvl1pPr>
          </a:lstStyle>
          <a:p>
            <a:pPr>
              <a:defRPr/>
            </a:pPr>
            <a:endParaRPr lang="en-US" altLang="ko-KR"/>
          </a:p>
        </p:txBody>
      </p:sp>
      <p:sp>
        <p:nvSpPr>
          <p:cNvPr id="5125"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333" tIns="46666" rIns="93333" bIns="46666" numCol="1" anchor="b" anchorCtr="0" compatLnSpc="1">
            <a:prstTxWarp prst="textNoShape">
              <a:avLst/>
            </a:prstTxWarp>
          </a:bodyPr>
          <a:lstStyle>
            <a:lvl1pPr algn="r" defTabSz="933450">
              <a:spcBef>
                <a:spcPct val="0"/>
              </a:spcBef>
              <a:buFontTx/>
              <a:buNone/>
              <a:defRPr sz="1200" smtClean="0">
                <a:latin typeface="Times New Roman" charset="0"/>
                <a:ea typeface="굴림" charset="-127"/>
              </a:defRPr>
            </a:lvl1pPr>
          </a:lstStyle>
          <a:p>
            <a:pPr>
              <a:defRPr/>
            </a:pPr>
            <a:fld id="{3646BDC7-0EC6-46A0-A2AC-D08E6812372A}" type="slidenum">
              <a:rPr lang="en-US" altLang="ko-KR"/>
              <a:pPr>
                <a:defRPr/>
              </a:pPr>
              <a:t>‹#›</a:t>
            </a:fld>
            <a:endParaRPr lang="en-US" altLang="ko-K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spcBef>
                <a:spcPct val="0"/>
              </a:spcBef>
              <a:buFontTx/>
              <a:buNone/>
              <a:defRPr sz="1200" smtClean="0">
                <a:latin typeface="Times New Roman" charset="0"/>
                <a:ea typeface="굴림" charset="-127"/>
              </a:defRPr>
            </a:lvl1pPr>
          </a:lstStyle>
          <a:p>
            <a:pPr>
              <a:defRPr/>
            </a:pPr>
            <a:endParaRPr lang="en-US" altLang="ko-KR"/>
          </a:p>
        </p:txBody>
      </p:sp>
      <p:sp>
        <p:nvSpPr>
          <p:cNvPr id="7680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buFontTx/>
              <a:buNone/>
              <a:defRPr sz="1200" smtClean="0">
                <a:latin typeface="Times New Roman" charset="0"/>
                <a:ea typeface="굴림" charset="-127"/>
              </a:defRPr>
            </a:lvl1pPr>
          </a:lstStyle>
          <a:p>
            <a:pPr>
              <a:defRPr/>
            </a:pPr>
            <a:endParaRPr lang="en-US" altLang="ko-KR"/>
          </a:p>
        </p:txBody>
      </p:sp>
      <p:sp>
        <p:nvSpPr>
          <p:cNvPr id="3076" name="Rectangle 4"/>
          <p:cNvSpPr>
            <a:spLocks noGrp="1" noRot="1" noChangeAspect="1" noChangeArrowheads="1" noTextEdit="1"/>
          </p:cNvSpPr>
          <p:nvPr>
            <p:ph type="sldImg" idx="2"/>
          </p:nvPr>
        </p:nvSpPr>
        <p:spPr bwMode="auto">
          <a:xfrm>
            <a:off x="936625" y="696913"/>
            <a:ext cx="5137150" cy="3486150"/>
          </a:xfrm>
          <a:prstGeom prst="rect">
            <a:avLst/>
          </a:prstGeom>
          <a:noFill/>
          <a:ln w="9525">
            <a:solidFill>
              <a:srgbClr val="000000"/>
            </a:solidFill>
            <a:miter lim="800000"/>
            <a:headEnd/>
            <a:tailEnd/>
          </a:ln>
        </p:spPr>
      </p:sp>
      <p:sp>
        <p:nvSpPr>
          <p:cNvPr id="7680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ko-KR" altLang="en-US" noProof="0" smtClean="0"/>
              <a:t>마스터 텍스트 스타일을 편집합니다</a:t>
            </a:r>
          </a:p>
          <a:p>
            <a:pPr lvl="1"/>
            <a:r>
              <a:rPr lang="ko-KR" altLang="en-US" noProof="0" smtClean="0"/>
              <a:t>둘째 수준</a:t>
            </a:r>
          </a:p>
          <a:p>
            <a:pPr lvl="2"/>
            <a:r>
              <a:rPr lang="ko-KR" altLang="en-US" noProof="0" smtClean="0"/>
              <a:t>셋째 수준</a:t>
            </a:r>
          </a:p>
          <a:p>
            <a:pPr lvl="3"/>
            <a:r>
              <a:rPr lang="ko-KR" altLang="en-US" noProof="0" smtClean="0"/>
              <a:t>넷째 수준</a:t>
            </a:r>
          </a:p>
          <a:p>
            <a:pPr lvl="4"/>
            <a:r>
              <a:rPr lang="ko-KR" altLang="en-US" noProof="0" smtClean="0"/>
              <a:t>다섯째 수준</a:t>
            </a:r>
          </a:p>
        </p:txBody>
      </p:sp>
      <p:sp>
        <p:nvSpPr>
          <p:cNvPr id="7680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spcBef>
                <a:spcPct val="0"/>
              </a:spcBef>
              <a:buFontTx/>
              <a:buNone/>
              <a:defRPr sz="1200" smtClean="0">
                <a:latin typeface="Times New Roman" charset="0"/>
                <a:ea typeface="굴림" charset="-127"/>
              </a:defRPr>
            </a:lvl1pPr>
          </a:lstStyle>
          <a:p>
            <a:pPr>
              <a:defRPr/>
            </a:pPr>
            <a:endParaRPr lang="en-US" altLang="ko-KR"/>
          </a:p>
        </p:txBody>
      </p:sp>
      <p:sp>
        <p:nvSpPr>
          <p:cNvPr id="7680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buFontTx/>
              <a:buNone/>
              <a:defRPr sz="1200" smtClean="0">
                <a:latin typeface="Times New Roman" charset="0"/>
                <a:ea typeface="굴림" charset="-127"/>
              </a:defRPr>
            </a:lvl1pPr>
          </a:lstStyle>
          <a:p>
            <a:pPr>
              <a:defRPr/>
            </a:pPr>
            <a:fld id="{92297693-98C2-4494-8546-7A747BD29CF4}" type="slidenum">
              <a:rPr lang="ko-KR" altLang="en-US"/>
              <a:pPr>
                <a:defRPr/>
              </a:pPr>
              <a:t>‹#›</a:t>
            </a:fld>
            <a:endParaRPr lang="en-US" altLang="ko-K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AppleGothic" charset="-127"/>
        <a:cs typeface="AppleGothic" charset="-127"/>
      </a:defRPr>
    </a:lvl1pPr>
    <a:lvl2pPr marL="457200" algn="l" rtl="0" eaLnBrk="0" fontAlgn="base" hangingPunct="0">
      <a:spcBef>
        <a:spcPct val="30000"/>
      </a:spcBef>
      <a:spcAft>
        <a:spcPct val="0"/>
      </a:spcAft>
      <a:defRPr sz="1200" kern="1200">
        <a:solidFill>
          <a:schemeClr val="tx1"/>
        </a:solidFill>
        <a:latin typeface="Times New Roman" pitchFamily="18" charset="0"/>
        <a:ea typeface="AppleGothic" charset="-127"/>
        <a:cs typeface="AppleGothic" charset="-127"/>
      </a:defRPr>
    </a:lvl2pPr>
    <a:lvl3pPr marL="914400" algn="l" rtl="0" eaLnBrk="0" fontAlgn="base" hangingPunct="0">
      <a:spcBef>
        <a:spcPct val="30000"/>
      </a:spcBef>
      <a:spcAft>
        <a:spcPct val="0"/>
      </a:spcAft>
      <a:defRPr sz="1200" kern="1200">
        <a:solidFill>
          <a:schemeClr val="tx1"/>
        </a:solidFill>
        <a:latin typeface="Times New Roman" pitchFamily="18" charset="0"/>
        <a:ea typeface="AppleGothic" charset="-127"/>
        <a:cs typeface="AppleGothic" charset="-127"/>
      </a:defRPr>
    </a:lvl3pPr>
    <a:lvl4pPr marL="1371600" algn="l" rtl="0" eaLnBrk="0" fontAlgn="base" hangingPunct="0">
      <a:spcBef>
        <a:spcPct val="30000"/>
      </a:spcBef>
      <a:spcAft>
        <a:spcPct val="0"/>
      </a:spcAft>
      <a:defRPr sz="1200" kern="1200">
        <a:solidFill>
          <a:schemeClr val="tx1"/>
        </a:solidFill>
        <a:latin typeface="Times New Roman" pitchFamily="18" charset="0"/>
        <a:ea typeface="AppleGothic" charset="-127"/>
        <a:cs typeface="AppleGothic" charset="-127"/>
      </a:defRPr>
    </a:lvl4pPr>
    <a:lvl5pPr marL="1828800" algn="l" rtl="0" eaLnBrk="0" fontAlgn="base" hangingPunct="0">
      <a:spcBef>
        <a:spcPct val="30000"/>
      </a:spcBef>
      <a:spcAft>
        <a:spcPct val="0"/>
      </a:spcAft>
      <a:defRPr sz="1200" kern="1200">
        <a:solidFill>
          <a:schemeClr val="tx1"/>
        </a:solidFill>
        <a:latin typeface="Times New Roman" pitchFamily="18" charset="0"/>
        <a:ea typeface="AppleGothic" charset="-127"/>
        <a:cs typeface="AppleGothic" charset="-127"/>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p>
            <a:fld id="{7E9E7F4C-1EDE-4403-9C07-2C5A9BF6DD54}" type="slidenum">
              <a:rPr lang="en-US" altLang="ko-KR">
                <a:latin typeface="Times New Roman" pitchFamily="18" charset="0"/>
                <a:ea typeface="굴림" pitchFamily="34" charset="-127"/>
              </a:rPr>
              <a:pPr/>
              <a:t>1</a:t>
            </a:fld>
            <a:endParaRPr lang="en-US" altLang="ko-KR">
              <a:latin typeface="Times New Roman" pitchFamily="18" charset="0"/>
              <a:ea typeface="굴림" pitchFamily="34" charset="-127"/>
            </a:endParaRPr>
          </a:p>
        </p:txBody>
      </p:sp>
      <p:sp>
        <p:nvSpPr>
          <p:cNvPr id="4099" name="Rectangle 2"/>
          <p:cNvSpPr>
            <a:spLocks noGrp="1" noRot="1" noChangeAspect="1" noChangeArrowheads="1" noTextEdit="1"/>
          </p:cNvSpPr>
          <p:nvPr>
            <p:ph type="sldImg"/>
          </p:nvPr>
        </p:nvSpPr>
        <p:spPr>
          <a:ln/>
        </p:spPr>
      </p:sp>
      <p:sp>
        <p:nvSpPr>
          <p:cNvPr id="4100" name="Rectangle 3"/>
          <p:cNvSpPr>
            <a:spLocks noGrp="1" noChangeArrowheads="1"/>
          </p:cNvSpPr>
          <p:nvPr>
            <p:ph type="body" idx="1"/>
          </p:nvPr>
        </p:nvSpPr>
        <p:spPr>
          <a:noFill/>
          <a:ln/>
        </p:spPr>
        <p:txBody>
          <a:bodyPr/>
          <a:lstStyle/>
          <a:p>
            <a:pPr eaLnBrk="1" hangingPunct="1"/>
            <a:endParaRPr lang="ko-KR" altLang="en-US" smtClean="0">
              <a:ea typeface="굴림" pitchFamily="34" charset="-127"/>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163" y="10793413"/>
            <a:ext cx="43526075" cy="7448550"/>
          </a:xfrm>
        </p:spPr>
        <p:txBody>
          <a:bodyPr/>
          <a:lstStyle/>
          <a:p>
            <a:r>
              <a:rPr lang="en-US" smtClean="0"/>
              <a:t>Click to edit Master title style</a:t>
            </a:r>
            <a:endParaRPr lang="en-US"/>
          </a:p>
        </p:txBody>
      </p:sp>
      <p:sp>
        <p:nvSpPr>
          <p:cNvPr id="3" name="Subtitle 2"/>
          <p:cNvSpPr>
            <a:spLocks noGrp="1"/>
          </p:cNvSpPr>
          <p:nvPr>
            <p:ph type="subTitle" idx="1"/>
          </p:nvPr>
        </p:nvSpPr>
        <p:spPr>
          <a:xfrm>
            <a:off x="7680325" y="19689763"/>
            <a:ext cx="35845750" cy="8880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482338" y="2332038"/>
            <a:ext cx="10879137" cy="285543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844925" y="2332038"/>
            <a:ext cx="32485013" cy="28554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0" y="22328188"/>
            <a:ext cx="43526075" cy="6900862"/>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4044950" y="14727238"/>
            <a:ext cx="43526075" cy="7600950"/>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44925" y="12628563"/>
            <a:ext cx="21682075" cy="18257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5679400" y="12628563"/>
            <a:ext cx="21682075" cy="182578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92238"/>
            <a:ext cx="46085125" cy="57912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560638" y="7777163"/>
            <a:ext cx="22625050" cy="32416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560638" y="11018838"/>
            <a:ext cx="22625050" cy="20019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6012775" y="7777163"/>
            <a:ext cx="22632988" cy="324167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26012775" y="11018838"/>
            <a:ext cx="22632988" cy="200199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638" y="1382713"/>
            <a:ext cx="16846550" cy="5888037"/>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0019963" y="1382713"/>
            <a:ext cx="28625800" cy="296560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560638" y="7270750"/>
            <a:ext cx="16846550" cy="23768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175" y="24323675"/>
            <a:ext cx="30724475" cy="2870200"/>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0036175" y="3105150"/>
            <a:ext cx="30724475" cy="208486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0036175" y="27193875"/>
            <a:ext cx="30724475" cy="40782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705600" y="2332038"/>
            <a:ext cx="37719000" cy="3540125"/>
          </a:xfrm>
          <a:prstGeom prst="rect">
            <a:avLst/>
          </a:prstGeom>
          <a:noFill/>
          <a:ln w="381000" cmpd="thickThin">
            <a:solidFill>
              <a:srgbClr val="C00000"/>
            </a:solidFill>
            <a:miter lim="800000"/>
            <a:headEnd/>
            <a:tailEnd/>
          </a:ln>
        </p:spPr>
        <p:txBody>
          <a:bodyPr vert="horz" wrap="square" lIns="480576" tIns="240293" rIns="480576" bIns="240293" numCol="1" anchor="ctr" anchorCtr="0" compatLnSpc="1">
            <a:prstTxWarp prst="textNoShape">
              <a:avLst/>
            </a:prstTxWarp>
          </a:bodyPr>
          <a:lstStyle/>
          <a:p>
            <a:pPr lvl="0"/>
            <a:r>
              <a:rPr lang="en-US" altLang="ko-KR" smtClean="0"/>
              <a:t>Click to edit Master title style</a:t>
            </a:r>
          </a:p>
        </p:txBody>
      </p:sp>
      <p:sp>
        <p:nvSpPr>
          <p:cNvPr id="1027" name="Rectangle 3"/>
          <p:cNvSpPr>
            <a:spLocks noGrp="1" noChangeArrowheads="1"/>
          </p:cNvSpPr>
          <p:nvPr>
            <p:ph type="body" idx="1"/>
          </p:nvPr>
        </p:nvSpPr>
        <p:spPr bwMode="auto">
          <a:xfrm>
            <a:off x="3844925" y="12628563"/>
            <a:ext cx="43516550" cy="18257837"/>
          </a:xfrm>
          <a:prstGeom prst="rect">
            <a:avLst/>
          </a:prstGeom>
          <a:noFill/>
          <a:ln w="254000" cmpd="dbl">
            <a:solidFill>
              <a:srgbClr val="C00000"/>
            </a:solidFill>
            <a:miter lim="800000"/>
            <a:headEnd/>
            <a:tailEnd/>
          </a:ln>
        </p:spPr>
        <p:txBody>
          <a:bodyPr vert="horz" wrap="square" lIns="480576" tIns="240293" rIns="480576" bIns="240293"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1031" name="Text Box 7"/>
          <p:cNvSpPr txBox="1">
            <a:spLocks noChangeArrowheads="1"/>
          </p:cNvSpPr>
          <p:nvPr userDrawn="1"/>
        </p:nvSpPr>
        <p:spPr bwMode="auto">
          <a:xfrm>
            <a:off x="1066800" y="1046163"/>
            <a:ext cx="49149000" cy="32494537"/>
          </a:xfrm>
          <a:prstGeom prst="rect">
            <a:avLst/>
          </a:prstGeom>
          <a:noFill/>
          <a:ln w="571500" cmpd="tri">
            <a:solidFill>
              <a:srgbClr val="C00000"/>
            </a:solidFill>
            <a:miter lim="800000"/>
            <a:headEnd/>
            <a:tailEnd/>
          </a:ln>
          <a:effectLst/>
        </p:spPr>
        <p:txBody>
          <a:bodyPr/>
          <a:lstStyle/>
          <a:p>
            <a:pPr algn="l">
              <a:buFontTx/>
              <a:buNone/>
              <a:defRPr/>
            </a:pPr>
            <a:endParaRPr lang="ko-KR" altLang="en-US" sz="2400">
              <a:latin typeface="Times New Roman" charset="0"/>
              <a:ea typeface="굴림" charset="-127"/>
            </a:endParaRPr>
          </a:p>
        </p:txBody>
      </p:sp>
      <p:sp>
        <p:nvSpPr>
          <p:cNvPr id="1036" name="Text Box 12"/>
          <p:cNvSpPr txBox="1">
            <a:spLocks noChangeArrowheads="1"/>
          </p:cNvSpPr>
          <p:nvPr userDrawn="1"/>
        </p:nvSpPr>
        <p:spPr bwMode="auto">
          <a:xfrm>
            <a:off x="6553200" y="6515100"/>
            <a:ext cx="37871400" cy="701675"/>
          </a:xfrm>
          <a:prstGeom prst="rect">
            <a:avLst/>
          </a:prstGeom>
          <a:noFill/>
          <a:ln w="9525">
            <a:noFill/>
            <a:miter lim="800000"/>
            <a:headEnd/>
            <a:tailEnd/>
          </a:ln>
          <a:effectLst/>
        </p:spPr>
        <p:txBody>
          <a:bodyPr>
            <a:spAutoFit/>
          </a:bodyPr>
          <a:lstStyle/>
          <a:p>
            <a:pPr algn="ctr">
              <a:buFontTx/>
              <a:buNone/>
              <a:defRPr/>
            </a:pPr>
            <a:endParaRPr lang="ko-KR" altLang="en-US" sz="4000" b="1">
              <a:solidFill>
                <a:schemeClr val="accent1"/>
              </a:solidFill>
              <a:latin typeface="Times New Roman" charset="0"/>
              <a:ea typeface="굴림" charset="-127"/>
            </a:endParaRPr>
          </a:p>
        </p:txBody>
      </p:sp>
      <p:pic>
        <p:nvPicPr>
          <p:cNvPr id="1030" name="Picture 14" descr="UNLColor-sml"/>
          <p:cNvPicPr>
            <a:picLocks noChangeAspect="1" noChangeArrowheads="1"/>
          </p:cNvPicPr>
          <p:nvPr userDrawn="1"/>
        </p:nvPicPr>
        <p:blipFill>
          <a:blip r:embed="rId13" cstate="print"/>
          <a:srcRect/>
          <a:stretch>
            <a:fillRect/>
          </a:stretch>
        </p:blipFill>
        <p:spPr bwMode="auto">
          <a:xfrm>
            <a:off x="1768475" y="5780088"/>
            <a:ext cx="4953000" cy="2047875"/>
          </a:xfrm>
          <a:prstGeom prst="rect">
            <a:avLst/>
          </a:prstGeom>
          <a:noFill/>
          <a:ln w="127000" cmpd="tri">
            <a:noFill/>
            <a:miter lim="800000"/>
            <a:headEnd/>
            <a:tailEnd/>
          </a:ln>
        </p:spPr>
      </p:pic>
      <p:pic>
        <p:nvPicPr>
          <p:cNvPr id="2" name="Picture 16" descr="UNL- Red N"/>
          <p:cNvPicPr>
            <a:picLocks noChangeAspect="1" noChangeArrowheads="1"/>
          </p:cNvPicPr>
          <p:nvPr userDrawn="1"/>
        </p:nvPicPr>
        <p:blipFill>
          <a:blip r:embed="rId14" cstate="print"/>
          <a:srcRect/>
          <a:stretch>
            <a:fillRect/>
          </a:stretch>
        </p:blipFill>
        <p:spPr bwMode="auto">
          <a:xfrm>
            <a:off x="2055813" y="1892300"/>
            <a:ext cx="3505200" cy="3700463"/>
          </a:xfrm>
          <a:prstGeom prst="rect">
            <a:avLst/>
          </a:prstGeom>
          <a:noFill/>
          <a:ln w="9525">
            <a:noFill/>
            <a:miter lim="800000"/>
            <a:headEnd/>
            <a:tailEnd/>
          </a:ln>
        </p:spPr>
      </p:pic>
      <p:pic>
        <p:nvPicPr>
          <p:cNvPr id="1032" name="Picture 195" descr="UNL- Red N"/>
          <p:cNvPicPr>
            <a:picLocks noChangeAspect="1" noChangeArrowheads="1"/>
          </p:cNvPicPr>
          <p:nvPr userDrawn="1"/>
        </p:nvPicPr>
        <p:blipFill>
          <a:blip r:embed="rId14" cstate="print"/>
          <a:srcRect/>
          <a:stretch>
            <a:fillRect/>
          </a:stretch>
        </p:blipFill>
        <p:spPr bwMode="auto">
          <a:xfrm>
            <a:off x="45261213" y="2179638"/>
            <a:ext cx="3505200" cy="3700462"/>
          </a:xfrm>
          <a:prstGeom prst="rect">
            <a:avLst/>
          </a:prstGeom>
          <a:noFill/>
          <a:ln w="9525">
            <a:noFill/>
            <a:miter lim="800000"/>
            <a:headEnd/>
            <a:tailEnd/>
          </a:ln>
        </p:spPr>
      </p:pic>
      <p:sp>
        <p:nvSpPr>
          <p:cNvPr id="1220" name="Rectangle 196"/>
          <p:cNvSpPr>
            <a:spLocks noChangeArrowheads="1"/>
          </p:cNvSpPr>
          <p:nvPr userDrawn="1"/>
        </p:nvSpPr>
        <p:spPr bwMode="auto">
          <a:xfrm>
            <a:off x="44684950" y="4627563"/>
            <a:ext cx="4897438" cy="1728787"/>
          </a:xfrm>
          <a:prstGeom prst="rect">
            <a:avLst/>
          </a:prstGeom>
          <a:noFill/>
          <a:ln w="9525" algn="ctr">
            <a:noFill/>
            <a:miter lim="800000"/>
            <a:headEnd/>
            <a:tailEnd/>
          </a:ln>
          <a:effectLst/>
        </p:spPr>
        <p:txBody>
          <a:bodyPr wrap="none" anchor="ctr">
            <a:spAutoFit/>
          </a:bodyPr>
          <a:lstStyle/>
          <a:p>
            <a:pPr>
              <a:defRPr/>
            </a:pPr>
            <a:endParaRPr lang="en-US">
              <a:latin typeface="Times New Roman" charset="0"/>
              <a:ea typeface="ＭＳ Ｐゴシック" charset="-128"/>
            </a:endParaRPr>
          </a:p>
        </p:txBody>
      </p:sp>
      <p:pic>
        <p:nvPicPr>
          <p:cNvPr id="1034" name="Picture 198" descr="UNLColor-sml"/>
          <p:cNvPicPr>
            <a:picLocks noChangeAspect="1" noChangeArrowheads="1"/>
          </p:cNvPicPr>
          <p:nvPr userDrawn="1"/>
        </p:nvPicPr>
        <p:blipFill>
          <a:blip r:embed="rId13" cstate="print"/>
          <a:srcRect/>
          <a:stretch>
            <a:fillRect/>
          </a:stretch>
        </p:blipFill>
        <p:spPr bwMode="auto">
          <a:xfrm>
            <a:off x="44542075" y="5995988"/>
            <a:ext cx="4953000" cy="2046287"/>
          </a:xfrm>
          <a:prstGeom prst="rect">
            <a:avLst/>
          </a:prstGeom>
          <a:noFill/>
          <a:ln w="127000" cmpd="tri">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803775" rtl="0" eaLnBrk="0" fontAlgn="base" hangingPunct="0">
        <a:spcBef>
          <a:spcPct val="0"/>
        </a:spcBef>
        <a:spcAft>
          <a:spcPct val="0"/>
        </a:spcAft>
        <a:defRPr sz="9600" b="1">
          <a:solidFill>
            <a:schemeClr val="tx1"/>
          </a:solidFill>
          <a:latin typeface="+mj-lt"/>
          <a:ea typeface="ＭＳ Ｐゴシック" charset="-128"/>
          <a:cs typeface="ＭＳ Ｐゴシック" charset="-128"/>
        </a:defRPr>
      </a:lvl1pPr>
      <a:lvl2pPr algn="ctr" defTabSz="4803775" rtl="0" eaLnBrk="0" fontAlgn="base" hangingPunct="0">
        <a:spcBef>
          <a:spcPct val="0"/>
        </a:spcBef>
        <a:spcAft>
          <a:spcPct val="0"/>
        </a:spcAft>
        <a:defRPr sz="9600" b="1">
          <a:solidFill>
            <a:schemeClr val="tx1"/>
          </a:solidFill>
          <a:latin typeface="BD SantaMonica" pitchFamily="2" charset="0"/>
          <a:ea typeface="ＭＳ Ｐゴシック" charset="-128"/>
          <a:cs typeface="ＭＳ Ｐゴシック" charset="-128"/>
        </a:defRPr>
      </a:lvl2pPr>
      <a:lvl3pPr algn="ctr" defTabSz="4803775" rtl="0" eaLnBrk="0" fontAlgn="base" hangingPunct="0">
        <a:spcBef>
          <a:spcPct val="0"/>
        </a:spcBef>
        <a:spcAft>
          <a:spcPct val="0"/>
        </a:spcAft>
        <a:defRPr sz="9600" b="1">
          <a:solidFill>
            <a:schemeClr val="tx1"/>
          </a:solidFill>
          <a:latin typeface="BD SantaMonica" pitchFamily="2" charset="0"/>
          <a:ea typeface="ＭＳ Ｐゴシック" charset="-128"/>
          <a:cs typeface="ＭＳ Ｐゴシック" charset="-128"/>
        </a:defRPr>
      </a:lvl3pPr>
      <a:lvl4pPr algn="ctr" defTabSz="4803775" rtl="0" eaLnBrk="0" fontAlgn="base" hangingPunct="0">
        <a:spcBef>
          <a:spcPct val="0"/>
        </a:spcBef>
        <a:spcAft>
          <a:spcPct val="0"/>
        </a:spcAft>
        <a:defRPr sz="9600" b="1">
          <a:solidFill>
            <a:schemeClr val="tx1"/>
          </a:solidFill>
          <a:latin typeface="BD SantaMonica" pitchFamily="2" charset="0"/>
          <a:ea typeface="ＭＳ Ｐゴシック" charset="-128"/>
          <a:cs typeface="ＭＳ Ｐゴシック" charset="-128"/>
        </a:defRPr>
      </a:lvl4pPr>
      <a:lvl5pPr algn="ctr" defTabSz="4803775" rtl="0" eaLnBrk="0" fontAlgn="base" hangingPunct="0">
        <a:spcBef>
          <a:spcPct val="0"/>
        </a:spcBef>
        <a:spcAft>
          <a:spcPct val="0"/>
        </a:spcAft>
        <a:defRPr sz="9600" b="1">
          <a:solidFill>
            <a:schemeClr val="tx1"/>
          </a:solidFill>
          <a:latin typeface="BD SantaMonica" pitchFamily="2" charset="0"/>
          <a:ea typeface="ＭＳ Ｐゴシック" charset="-128"/>
          <a:cs typeface="ＭＳ Ｐゴシック" charset="-128"/>
        </a:defRPr>
      </a:lvl5pPr>
      <a:lvl6pPr marL="457200" algn="ctr" defTabSz="4803775" rtl="0" fontAlgn="base">
        <a:spcBef>
          <a:spcPct val="0"/>
        </a:spcBef>
        <a:spcAft>
          <a:spcPct val="0"/>
        </a:spcAft>
        <a:defRPr sz="9600" b="1">
          <a:solidFill>
            <a:schemeClr val="tx1"/>
          </a:solidFill>
          <a:latin typeface="BD SantaMonica" pitchFamily="2" charset="0"/>
        </a:defRPr>
      </a:lvl6pPr>
      <a:lvl7pPr marL="914400" algn="ctr" defTabSz="4803775" rtl="0" fontAlgn="base">
        <a:spcBef>
          <a:spcPct val="0"/>
        </a:spcBef>
        <a:spcAft>
          <a:spcPct val="0"/>
        </a:spcAft>
        <a:defRPr sz="9600" b="1">
          <a:solidFill>
            <a:schemeClr val="tx1"/>
          </a:solidFill>
          <a:latin typeface="BD SantaMonica" pitchFamily="2" charset="0"/>
        </a:defRPr>
      </a:lvl7pPr>
      <a:lvl8pPr marL="1371600" algn="ctr" defTabSz="4803775" rtl="0" fontAlgn="base">
        <a:spcBef>
          <a:spcPct val="0"/>
        </a:spcBef>
        <a:spcAft>
          <a:spcPct val="0"/>
        </a:spcAft>
        <a:defRPr sz="9600" b="1">
          <a:solidFill>
            <a:schemeClr val="tx1"/>
          </a:solidFill>
          <a:latin typeface="BD SantaMonica" pitchFamily="2" charset="0"/>
        </a:defRPr>
      </a:lvl8pPr>
      <a:lvl9pPr marL="1828800" algn="ctr" defTabSz="4803775" rtl="0" fontAlgn="base">
        <a:spcBef>
          <a:spcPct val="0"/>
        </a:spcBef>
        <a:spcAft>
          <a:spcPct val="0"/>
        </a:spcAft>
        <a:defRPr sz="9600" b="1">
          <a:solidFill>
            <a:schemeClr val="tx1"/>
          </a:solidFill>
          <a:latin typeface="BD SantaMonica" pitchFamily="2" charset="0"/>
        </a:defRPr>
      </a:lvl9pPr>
    </p:titleStyle>
    <p:bodyStyle>
      <a:lvl1pPr marL="1801813" indent="-1801813" algn="l" defTabSz="4803775" rtl="0" eaLnBrk="0" fontAlgn="base" hangingPunct="0">
        <a:spcBef>
          <a:spcPct val="20000"/>
        </a:spcBef>
        <a:spcAft>
          <a:spcPct val="0"/>
        </a:spcAft>
        <a:buChar char="•"/>
        <a:defRPr sz="16400">
          <a:solidFill>
            <a:schemeClr val="tx1"/>
          </a:solidFill>
          <a:latin typeface="+mn-lt"/>
          <a:ea typeface="ＭＳ Ｐゴシック" charset="-128"/>
          <a:cs typeface="ＭＳ Ｐゴシック" charset="-128"/>
        </a:defRPr>
      </a:lvl1pPr>
      <a:lvl2pPr marL="3911600" indent="-1509713" algn="l" defTabSz="4803775" rtl="0" eaLnBrk="0" fontAlgn="base" hangingPunct="0">
        <a:spcBef>
          <a:spcPct val="20000"/>
        </a:spcBef>
        <a:spcAft>
          <a:spcPct val="0"/>
        </a:spcAft>
        <a:buChar char="–"/>
        <a:defRPr sz="14300">
          <a:solidFill>
            <a:schemeClr val="tx1"/>
          </a:solidFill>
          <a:latin typeface="+mn-lt"/>
          <a:ea typeface="ＭＳ Ｐゴシック" charset="-128"/>
        </a:defRPr>
      </a:lvl2pPr>
      <a:lvl3pPr marL="6003925" indent="-1200150" algn="l" defTabSz="4803775" rtl="0" eaLnBrk="0" fontAlgn="base" hangingPunct="0">
        <a:spcBef>
          <a:spcPct val="20000"/>
        </a:spcBef>
        <a:spcAft>
          <a:spcPct val="0"/>
        </a:spcAft>
        <a:buChar char="•"/>
        <a:defRPr sz="12300">
          <a:solidFill>
            <a:schemeClr val="tx1"/>
          </a:solidFill>
          <a:latin typeface="+mn-lt"/>
          <a:ea typeface="ＭＳ Ｐゴシック" charset="-128"/>
        </a:defRPr>
      </a:lvl3pPr>
      <a:lvl4pPr marL="8405813" indent="-1200150" algn="l" defTabSz="4803775" rtl="0" eaLnBrk="0" fontAlgn="base" hangingPunct="0">
        <a:spcBef>
          <a:spcPct val="20000"/>
        </a:spcBef>
        <a:spcAft>
          <a:spcPct val="0"/>
        </a:spcAft>
        <a:buChar char="–"/>
        <a:defRPr sz="10200">
          <a:solidFill>
            <a:schemeClr val="tx1"/>
          </a:solidFill>
          <a:latin typeface="+mn-lt"/>
          <a:ea typeface="ＭＳ Ｐゴシック" charset="-128"/>
        </a:defRPr>
      </a:lvl4pPr>
      <a:lvl5pPr marL="10807700" indent="-1200150" algn="l" defTabSz="4803775" rtl="0" eaLnBrk="0" fontAlgn="base" hangingPunct="0">
        <a:spcBef>
          <a:spcPct val="20000"/>
        </a:spcBef>
        <a:spcAft>
          <a:spcPct val="0"/>
        </a:spcAft>
        <a:buChar char="»"/>
        <a:defRPr sz="10200">
          <a:solidFill>
            <a:schemeClr val="tx1"/>
          </a:solidFill>
          <a:latin typeface="+mn-lt"/>
          <a:ea typeface="ＭＳ Ｐゴシック" charset="-128"/>
        </a:defRPr>
      </a:lvl5pPr>
      <a:lvl6pPr marL="11264900" indent="-1200150" algn="l" defTabSz="4803775" rtl="0" fontAlgn="base">
        <a:spcBef>
          <a:spcPct val="20000"/>
        </a:spcBef>
        <a:spcAft>
          <a:spcPct val="0"/>
        </a:spcAft>
        <a:buChar char="»"/>
        <a:defRPr sz="10200">
          <a:solidFill>
            <a:schemeClr val="tx1"/>
          </a:solidFill>
          <a:latin typeface="+mn-lt"/>
        </a:defRPr>
      </a:lvl6pPr>
      <a:lvl7pPr marL="11722100" indent="-1200150" algn="l" defTabSz="4803775" rtl="0" fontAlgn="base">
        <a:spcBef>
          <a:spcPct val="20000"/>
        </a:spcBef>
        <a:spcAft>
          <a:spcPct val="0"/>
        </a:spcAft>
        <a:buChar char="»"/>
        <a:defRPr sz="10200">
          <a:solidFill>
            <a:schemeClr val="tx1"/>
          </a:solidFill>
          <a:latin typeface="+mn-lt"/>
        </a:defRPr>
      </a:lvl7pPr>
      <a:lvl8pPr marL="12179300" indent="-1200150" algn="l" defTabSz="4803775" rtl="0" fontAlgn="base">
        <a:spcBef>
          <a:spcPct val="20000"/>
        </a:spcBef>
        <a:spcAft>
          <a:spcPct val="0"/>
        </a:spcAft>
        <a:buChar char="»"/>
        <a:defRPr sz="10200">
          <a:solidFill>
            <a:schemeClr val="tx1"/>
          </a:solidFill>
          <a:latin typeface="+mn-lt"/>
        </a:defRPr>
      </a:lvl8pPr>
      <a:lvl9pPr marL="12636500" indent="-1200150" algn="l" defTabSz="4803775" rtl="0" fontAlgn="base">
        <a:spcBef>
          <a:spcPct val="20000"/>
        </a:spcBef>
        <a:spcAft>
          <a:spcPct val="0"/>
        </a:spcAft>
        <a:buChar char="»"/>
        <a:defRPr sz="102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7456488" y="1747838"/>
            <a:ext cx="36075937" cy="5832475"/>
          </a:xfrm>
          <a:ln>
            <a:solidFill>
              <a:srgbClr val="FF0000"/>
            </a:solidFill>
          </a:ln>
        </p:spPr>
        <p:txBody>
          <a:bodyPr/>
          <a:lstStyle/>
          <a:p>
            <a:pPr eaLnBrk="1" hangingPunct="1"/>
            <a:endParaRPr lang="ko-KR" altLang="en-US" sz="5400" smtClean="0">
              <a:solidFill>
                <a:schemeClr val="accent1"/>
              </a:solidFill>
              <a:latin typeface="Times New Roman" pitchFamily="18" charset="0"/>
              <a:ea typeface="굴림" pitchFamily="34" charset="-127"/>
            </a:endParaRPr>
          </a:p>
        </p:txBody>
      </p:sp>
      <p:sp>
        <p:nvSpPr>
          <p:cNvPr id="2051" name="Rectangle 8"/>
          <p:cNvSpPr>
            <a:spLocks noChangeArrowheads="1"/>
          </p:cNvSpPr>
          <p:nvPr/>
        </p:nvSpPr>
        <p:spPr bwMode="auto">
          <a:xfrm>
            <a:off x="17102138" y="8443913"/>
            <a:ext cx="32504062" cy="24431625"/>
          </a:xfrm>
          <a:prstGeom prst="rect">
            <a:avLst/>
          </a:prstGeom>
          <a:noFill/>
          <a:ln w="254000" cmpd="dbl">
            <a:solidFill>
              <a:srgbClr val="FF0000"/>
            </a:solidFill>
            <a:miter lim="800000"/>
            <a:headEnd/>
            <a:tailEnd/>
          </a:ln>
        </p:spPr>
        <p:txBody>
          <a:bodyPr lIns="480576" tIns="240293" rIns="480576" bIns="240293"/>
          <a:lstStyle/>
          <a:p>
            <a:pPr marL="1801813" indent="-1801813" algn="l" defTabSz="4803775">
              <a:spcBef>
                <a:spcPct val="20000"/>
              </a:spcBef>
              <a:buFontTx/>
              <a:buNone/>
            </a:pPr>
            <a:endParaRPr lang="ko-KR" altLang="en-US" sz="2400">
              <a:ea typeface="굴림" pitchFamily="34" charset="-127"/>
            </a:endParaRPr>
          </a:p>
        </p:txBody>
      </p:sp>
      <p:sp>
        <p:nvSpPr>
          <p:cNvPr id="2052" name="Rectangle 11"/>
          <p:cNvSpPr>
            <a:spLocks noChangeArrowheads="1"/>
          </p:cNvSpPr>
          <p:nvPr/>
        </p:nvSpPr>
        <p:spPr bwMode="auto">
          <a:xfrm>
            <a:off x="-2147483648" y="2147483647"/>
            <a:ext cx="2147483647" cy="2147482688"/>
          </a:xfrm>
          <a:prstGeom prst="rect">
            <a:avLst/>
          </a:prstGeom>
          <a:noFill/>
          <a:ln w="9525">
            <a:noFill/>
            <a:miter lim="800000"/>
            <a:headEnd/>
            <a:tailEnd/>
          </a:ln>
        </p:spPr>
        <p:txBody>
          <a:bodyPr>
            <a:spAutoFit/>
          </a:bodyPr>
          <a:lstStyle/>
          <a:p>
            <a:endParaRPr lang="en-US"/>
          </a:p>
        </p:txBody>
      </p:sp>
      <p:sp>
        <p:nvSpPr>
          <p:cNvPr id="2053" name="Text Box 15"/>
          <p:cNvSpPr txBox="1">
            <a:spLocks noChangeArrowheads="1"/>
          </p:cNvSpPr>
          <p:nvPr/>
        </p:nvSpPr>
        <p:spPr bwMode="auto">
          <a:xfrm>
            <a:off x="3424238" y="8443913"/>
            <a:ext cx="11353800" cy="823912"/>
          </a:xfrm>
          <a:prstGeom prst="rect">
            <a:avLst/>
          </a:prstGeom>
          <a:noFill/>
          <a:ln w="9525">
            <a:noFill/>
            <a:miter lim="800000"/>
            <a:headEnd/>
            <a:tailEnd/>
          </a:ln>
        </p:spPr>
        <p:txBody>
          <a:bodyPr>
            <a:spAutoFit/>
          </a:bodyPr>
          <a:lstStyle/>
          <a:p>
            <a:pPr algn="ctr">
              <a:buFontTx/>
              <a:buNone/>
            </a:pPr>
            <a:r>
              <a:rPr lang="en-US" altLang="ko-KR" sz="4800" b="1" u="sng">
                <a:ea typeface="굴림" pitchFamily="34" charset="-127"/>
              </a:rPr>
              <a:t>Introduction</a:t>
            </a:r>
          </a:p>
        </p:txBody>
      </p:sp>
      <p:sp>
        <p:nvSpPr>
          <p:cNvPr id="2054" name="Rectangle 23"/>
          <p:cNvSpPr>
            <a:spLocks noChangeArrowheads="1"/>
          </p:cNvSpPr>
          <p:nvPr/>
        </p:nvSpPr>
        <p:spPr bwMode="auto">
          <a:xfrm>
            <a:off x="-2147483648" y="-2147483648"/>
            <a:ext cx="2147483647" cy="2147483647"/>
          </a:xfrm>
          <a:prstGeom prst="rect">
            <a:avLst/>
          </a:prstGeom>
          <a:noFill/>
          <a:ln w="9525">
            <a:noFill/>
            <a:miter lim="800000"/>
            <a:headEnd/>
            <a:tailEnd/>
          </a:ln>
        </p:spPr>
        <p:txBody>
          <a:bodyPr>
            <a:spAutoFit/>
          </a:bodyPr>
          <a:lstStyle/>
          <a:p>
            <a:endParaRPr lang="en-US"/>
          </a:p>
        </p:txBody>
      </p:sp>
      <p:sp>
        <p:nvSpPr>
          <p:cNvPr id="2055" name="Text Box 27"/>
          <p:cNvSpPr txBox="1">
            <a:spLocks noChangeArrowheads="1"/>
          </p:cNvSpPr>
          <p:nvPr/>
        </p:nvSpPr>
        <p:spPr bwMode="auto">
          <a:xfrm>
            <a:off x="7620000" y="1905000"/>
            <a:ext cx="35644138" cy="5389563"/>
          </a:xfrm>
          <a:prstGeom prst="rect">
            <a:avLst/>
          </a:prstGeom>
          <a:noFill/>
          <a:ln w="9525">
            <a:noFill/>
            <a:miter lim="800000"/>
            <a:headEnd/>
            <a:tailEnd/>
          </a:ln>
        </p:spPr>
        <p:txBody>
          <a:bodyPr>
            <a:spAutoFit/>
          </a:bodyPr>
          <a:lstStyle/>
          <a:p>
            <a:pPr algn="ctr" latinLnBrk="1">
              <a:buFontTx/>
              <a:buNone/>
            </a:pPr>
            <a:r>
              <a:rPr lang="en-US" sz="6000" dirty="0"/>
              <a:t>History of Childhood Abuse and Recovery of Neurocognition during Inpatient </a:t>
            </a:r>
          </a:p>
          <a:p>
            <a:pPr algn="ctr" latinLnBrk="1">
              <a:buFontTx/>
              <a:buNone/>
            </a:pPr>
            <a:r>
              <a:rPr lang="en-US" sz="6000" dirty="0"/>
              <a:t>Psychiatric Rehabilitation: 18-Month Longitudinal Study</a:t>
            </a:r>
          </a:p>
          <a:p>
            <a:pPr algn="ctr" latinLnBrk="1">
              <a:buFontTx/>
              <a:buNone/>
            </a:pPr>
            <a:endParaRPr lang="en-US" altLang="ko-KR" sz="5400" dirty="0">
              <a:ea typeface="굴림" pitchFamily="34" charset="-127"/>
            </a:endParaRPr>
          </a:p>
          <a:p>
            <a:pPr algn="ctr">
              <a:lnSpc>
                <a:spcPct val="65000"/>
              </a:lnSpc>
              <a:buFontTx/>
              <a:buNone/>
            </a:pPr>
            <a:r>
              <a:rPr lang="en-US" altLang="ko-KR" sz="4800" dirty="0">
                <a:ea typeface="굴림" pitchFamily="34" charset="-127"/>
              </a:rPr>
              <a:t>Kee-Hong </a:t>
            </a:r>
            <a:r>
              <a:rPr lang="en-US" altLang="ko-KR" sz="4800" dirty="0" smtClean="0">
                <a:ea typeface="굴림" pitchFamily="34" charset="-127"/>
              </a:rPr>
              <a:t>Choi</a:t>
            </a:r>
            <a:r>
              <a:rPr lang="en-US" altLang="ko-KR" sz="4800" baseline="30000" dirty="0" smtClean="0">
                <a:ea typeface="굴림" pitchFamily="34" charset="-127"/>
              </a:rPr>
              <a:t>1,2</a:t>
            </a:r>
            <a:r>
              <a:rPr lang="en-US" altLang="ko-KR" sz="4800" dirty="0" smtClean="0">
                <a:ea typeface="굴림" pitchFamily="34" charset="-127"/>
              </a:rPr>
              <a:t>, </a:t>
            </a:r>
            <a:r>
              <a:rPr lang="en-US" altLang="ko-KR" sz="4800" dirty="0">
                <a:ea typeface="굴림" pitchFamily="34" charset="-127"/>
              </a:rPr>
              <a:t>L. Felice </a:t>
            </a:r>
            <a:r>
              <a:rPr lang="en-US" altLang="ko-KR" sz="4800" dirty="0" smtClean="0">
                <a:ea typeface="굴림" pitchFamily="34" charset="-127"/>
              </a:rPr>
              <a:t>Reddy</a:t>
            </a:r>
            <a:r>
              <a:rPr lang="en-US" altLang="ko-KR" sz="4800" baseline="30000" dirty="0" smtClean="0">
                <a:ea typeface="굴림" pitchFamily="34" charset="-127"/>
              </a:rPr>
              <a:t>1</a:t>
            </a:r>
            <a:r>
              <a:rPr lang="en-US" altLang="ko-KR" sz="4800" dirty="0" smtClean="0">
                <a:ea typeface="굴림" pitchFamily="34" charset="-127"/>
              </a:rPr>
              <a:t>, </a:t>
            </a:r>
            <a:r>
              <a:rPr lang="en-US" altLang="ko-KR" sz="4800" dirty="0">
                <a:ea typeface="굴림" pitchFamily="34" charset="-127"/>
              </a:rPr>
              <a:t>Nancy </a:t>
            </a:r>
            <a:r>
              <a:rPr lang="en-US" altLang="ko-KR" sz="4800" dirty="0" smtClean="0">
                <a:ea typeface="굴림" pitchFamily="34" charset="-127"/>
              </a:rPr>
              <a:t>Liu</a:t>
            </a:r>
            <a:r>
              <a:rPr lang="en-US" altLang="ko-KR" sz="4800" baseline="30000" dirty="0" smtClean="0">
                <a:ea typeface="굴림" pitchFamily="34" charset="-127"/>
              </a:rPr>
              <a:t>1</a:t>
            </a:r>
            <a:r>
              <a:rPr lang="en-US" altLang="ko-KR" sz="4800" dirty="0" smtClean="0">
                <a:ea typeface="굴림" pitchFamily="34" charset="-127"/>
              </a:rPr>
              <a:t>, </a:t>
            </a:r>
            <a:r>
              <a:rPr lang="en-US" altLang="ko-KR" sz="4800" dirty="0">
                <a:ea typeface="굴림" pitchFamily="34" charset="-127"/>
              </a:rPr>
              <a:t>&amp; William D. </a:t>
            </a:r>
            <a:r>
              <a:rPr lang="en-US" altLang="ko-KR" sz="4800" dirty="0" smtClean="0">
                <a:ea typeface="굴림" pitchFamily="34" charset="-127"/>
              </a:rPr>
              <a:t>Spaulding</a:t>
            </a:r>
            <a:r>
              <a:rPr lang="en-US" altLang="ko-KR" sz="4800" baseline="30000" dirty="0" smtClean="0">
                <a:ea typeface="굴림" pitchFamily="34" charset="-127"/>
              </a:rPr>
              <a:t>1</a:t>
            </a:r>
            <a:r>
              <a:rPr lang="en-US" altLang="ko-KR" sz="4800" dirty="0" smtClean="0">
                <a:ea typeface="굴림" pitchFamily="34" charset="-127"/>
              </a:rPr>
              <a:t> </a:t>
            </a:r>
            <a:endParaRPr lang="en-US" altLang="ko-KR" sz="4800" dirty="0">
              <a:ea typeface="굴림" pitchFamily="34" charset="-127"/>
            </a:endParaRPr>
          </a:p>
          <a:p>
            <a:pPr algn="ctr">
              <a:lnSpc>
                <a:spcPct val="65000"/>
              </a:lnSpc>
              <a:buFontTx/>
              <a:buNone/>
            </a:pPr>
            <a:r>
              <a:rPr lang="en-US" altLang="ko-KR" sz="4800" dirty="0">
                <a:ea typeface="굴림" pitchFamily="34" charset="-127"/>
              </a:rPr>
              <a:t>University of </a:t>
            </a:r>
            <a:r>
              <a:rPr lang="en-US" altLang="ko-KR" sz="4800" dirty="0" smtClean="0">
                <a:ea typeface="굴림" pitchFamily="34" charset="-127"/>
              </a:rPr>
              <a:t>Nebraska-Lincoln</a:t>
            </a:r>
            <a:r>
              <a:rPr lang="en-US" altLang="ko-KR" sz="4800" baseline="30000" dirty="0" smtClean="0">
                <a:ea typeface="굴림" pitchFamily="34" charset="-127"/>
              </a:rPr>
              <a:t>1</a:t>
            </a:r>
            <a:r>
              <a:rPr lang="en-US" altLang="ko-KR" sz="4800" dirty="0" smtClean="0">
                <a:ea typeface="굴림" pitchFamily="34" charset="-127"/>
              </a:rPr>
              <a:t>, University of Rochester Medical Center</a:t>
            </a:r>
            <a:r>
              <a:rPr lang="en-US" altLang="ko-KR" sz="4800" baseline="30000" dirty="0" smtClean="0">
                <a:ea typeface="굴림" pitchFamily="34" charset="-127"/>
              </a:rPr>
              <a:t>2</a:t>
            </a:r>
            <a:endParaRPr lang="en-US" altLang="ko-KR" sz="4800" dirty="0">
              <a:ea typeface="굴림" pitchFamily="34" charset="-127"/>
            </a:endParaRPr>
          </a:p>
        </p:txBody>
      </p:sp>
      <p:sp>
        <p:nvSpPr>
          <p:cNvPr id="2056" name="Rectangle 29"/>
          <p:cNvSpPr>
            <a:spLocks noChangeArrowheads="1"/>
          </p:cNvSpPr>
          <p:nvPr/>
        </p:nvSpPr>
        <p:spPr bwMode="auto">
          <a:xfrm>
            <a:off x="2128838" y="9164638"/>
            <a:ext cx="13785850" cy="12695237"/>
          </a:xfrm>
          <a:prstGeom prst="rect">
            <a:avLst/>
          </a:prstGeom>
          <a:noFill/>
          <a:ln w="9525">
            <a:noFill/>
            <a:miter lim="800000"/>
            <a:headEnd/>
            <a:tailEnd/>
          </a:ln>
        </p:spPr>
        <p:txBody>
          <a:bodyPr>
            <a:spAutoFit/>
          </a:bodyPr>
          <a:lstStyle/>
          <a:p>
            <a:pPr>
              <a:buFontTx/>
              <a:buBlip>
                <a:blip r:embed="rId3"/>
              </a:buBlip>
            </a:pPr>
            <a:r>
              <a:rPr lang="en-US" sz="3200" dirty="0"/>
              <a:t>  </a:t>
            </a:r>
            <a:r>
              <a:rPr lang="en-US" sz="3000" dirty="0"/>
              <a:t>Histories of childhood maltreatment are highly prevalent in adults with serious mental illness (SMI). Estimates of the rates of childhood maltreatment among adults hospitalized for psychosis range from 45% to 92% (Goodman et al., 1999).</a:t>
            </a:r>
          </a:p>
          <a:p>
            <a:pPr>
              <a:buFontTx/>
              <a:buBlip>
                <a:blip r:embed="rId3"/>
              </a:buBlip>
            </a:pPr>
            <a:r>
              <a:rPr lang="en-US" sz="3000" dirty="0"/>
              <a:t>  In addition to a more deleterious course of illness, persons with SMI and a history of child abuse tend to have more severe neurocognitive impairments (Lysaker et al, 2001).</a:t>
            </a:r>
          </a:p>
          <a:p>
            <a:pPr>
              <a:buFontTx/>
              <a:buBlip>
                <a:blip r:embed="rId3"/>
              </a:buBlip>
            </a:pPr>
            <a:r>
              <a:rPr lang="en-US" sz="3000" dirty="0"/>
              <a:t>  Memory is one of the most frequently implicated areas affected by stress and trauma. The hippocampus is involved in numerous memory functions including the formation of new episodic memories, storing and processing spatial information, fear conditioning, as well as verbal memory (Lee, Ogle, &amp; </a:t>
            </a:r>
            <a:r>
              <a:rPr lang="en-US" sz="3000" dirty="0" err="1"/>
              <a:t>Sapolsky</a:t>
            </a:r>
            <a:r>
              <a:rPr lang="en-US" sz="3000" dirty="0"/>
              <a:t>, 2002; </a:t>
            </a:r>
            <a:r>
              <a:rPr lang="en-US" sz="3000" dirty="0" err="1"/>
              <a:t>Bremner</a:t>
            </a:r>
            <a:r>
              <a:rPr lang="en-US" sz="3000" dirty="0"/>
              <a:t>, &amp; </a:t>
            </a:r>
            <a:r>
              <a:rPr lang="en-US" sz="3000" dirty="0" err="1"/>
              <a:t>Narayan</a:t>
            </a:r>
            <a:r>
              <a:rPr lang="en-US" sz="3000" dirty="0"/>
              <a:t>, 1998).</a:t>
            </a:r>
          </a:p>
          <a:p>
            <a:pPr>
              <a:buFontTx/>
              <a:buBlip>
                <a:blip r:embed="rId3"/>
              </a:buBlip>
            </a:pPr>
            <a:r>
              <a:rPr lang="en-US" sz="3000" dirty="0">
                <a:ea typeface="Batang" pitchFamily="18" charset="-127"/>
              </a:rPr>
              <a:t>The hippocampus has been called a </a:t>
            </a:r>
            <a:r>
              <a:rPr lang="en-US" sz="3000" dirty="0">
                <a:latin typeface="Lucida Grande" charset="0"/>
                <a:ea typeface="Batang" pitchFamily="18" charset="-127"/>
              </a:rPr>
              <a:t>“</a:t>
            </a:r>
            <a:r>
              <a:rPr lang="en-US" sz="3000" dirty="0">
                <a:ea typeface="Batang" pitchFamily="18" charset="-127"/>
              </a:rPr>
              <a:t>spatial cognition machine</a:t>
            </a:r>
            <a:r>
              <a:rPr lang="en-US" sz="3000" dirty="0">
                <a:latin typeface="Lucida Grande" charset="0"/>
                <a:ea typeface="Batang" pitchFamily="18" charset="-127"/>
              </a:rPr>
              <a:t>”</a:t>
            </a:r>
            <a:r>
              <a:rPr lang="en-US" sz="3000" dirty="0">
                <a:ea typeface="Batang" pitchFamily="18" charset="-127"/>
              </a:rPr>
              <a:t> (O’Keefe and </a:t>
            </a:r>
            <a:r>
              <a:rPr lang="en-US" sz="3000" dirty="0" err="1">
                <a:ea typeface="Batang" pitchFamily="18" charset="-127"/>
              </a:rPr>
              <a:t>Nadal</a:t>
            </a:r>
            <a:r>
              <a:rPr lang="en-US" sz="3000" dirty="0">
                <a:ea typeface="Batang" pitchFamily="18" charset="-127"/>
              </a:rPr>
              <a:t> 1978 quoted in </a:t>
            </a:r>
            <a:r>
              <a:rPr lang="en-US" sz="3000" dirty="0" err="1">
                <a:ea typeface="Batang" pitchFamily="18" charset="-127"/>
              </a:rPr>
              <a:t>LeDoux</a:t>
            </a:r>
            <a:r>
              <a:rPr lang="en-US" sz="3000" dirty="0">
                <a:ea typeface="Batang" pitchFamily="18" charset="-127"/>
              </a:rPr>
              <a:t>, 2002). Although the primary function of the hippocampus is declarative memory, research shows that damage to the hippocampus results in spatial processing and constructing (</a:t>
            </a:r>
            <a:r>
              <a:rPr lang="en-US" sz="3000" dirty="0" err="1">
                <a:ea typeface="Batang" pitchFamily="18" charset="-127"/>
              </a:rPr>
              <a:t>LeDoux</a:t>
            </a:r>
            <a:r>
              <a:rPr lang="en-US" sz="3000" dirty="0">
                <a:ea typeface="Batang" pitchFamily="18" charset="-127"/>
              </a:rPr>
              <a:t>).</a:t>
            </a:r>
          </a:p>
          <a:p>
            <a:pPr>
              <a:buFontTx/>
              <a:buBlip>
                <a:blip r:embed="rId3"/>
              </a:buBlip>
            </a:pPr>
            <a:r>
              <a:rPr lang="en-US" sz="3000" dirty="0">
                <a:ea typeface="Batang" pitchFamily="18" charset="-127"/>
              </a:rPr>
              <a:t> Attention and verbal cognitive abilities require a state of attentive calm in the frontal and related cortical areas (Lee &amp; </a:t>
            </a:r>
            <a:r>
              <a:rPr lang="en-US" sz="3000" dirty="0" err="1">
                <a:ea typeface="Batang" pitchFamily="18" charset="-127"/>
              </a:rPr>
              <a:t>Hoaken</a:t>
            </a:r>
            <a:r>
              <a:rPr lang="en-US" sz="3000" dirty="0">
                <a:ea typeface="Batang" pitchFamily="18" charset="-127"/>
              </a:rPr>
              <a:t>). Theories to explain the verbal language and attention impairments among persons with a history of child maltreatment incorporate the limbic system, prefrontal cortex, and </a:t>
            </a:r>
            <a:r>
              <a:rPr lang="en-US" sz="3000" dirty="0" err="1">
                <a:ea typeface="Batang" pitchFamily="18" charset="-127"/>
              </a:rPr>
              <a:t>dorsolateral</a:t>
            </a:r>
            <a:r>
              <a:rPr lang="en-US" sz="3000" dirty="0">
                <a:ea typeface="Batang" pitchFamily="18" charset="-127"/>
              </a:rPr>
              <a:t> prefrontal cortex; when the developing brain is extremely stressed these areas can be underdeveloped or </a:t>
            </a:r>
            <a:r>
              <a:rPr lang="en-US" sz="3000" dirty="0" err="1">
                <a:ea typeface="Batang" pitchFamily="18" charset="-127"/>
              </a:rPr>
              <a:t>dysregulated</a:t>
            </a:r>
            <a:r>
              <a:rPr lang="en-US" sz="3000" dirty="0">
                <a:ea typeface="Batang" pitchFamily="18" charset="-127"/>
              </a:rPr>
              <a:t>. </a:t>
            </a:r>
          </a:p>
          <a:p>
            <a:pPr>
              <a:buFontTx/>
              <a:buBlip>
                <a:blip r:embed="rId3"/>
              </a:buBlip>
            </a:pPr>
            <a:r>
              <a:rPr lang="en-US" sz="3000" dirty="0"/>
              <a:t> We hypothesized that 1) neurocognition (e.g. memory, attention, </a:t>
            </a:r>
            <a:r>
              <a:rPr lang="en-US" sz="3000" dirty="0" err="1"/>
              <a:t>visuospatial</a:t>
            </a:r>
            <a:r>
              <a:rPr lang="en-US" sz="3000" dirty="0"/>
              <a:t>/ constructional, language) will improve during inpatient psychiatric rehabilitation; 2) individuals with more severe history of CSA and CPA will show lower neurocognition at admission to inpatient psychiatric rehabilitation; and 3) individuals with less severe history of CSA and CPA will show steeper improvement in neurocognition during inpatient psychiatric rehabilitation.</a:t>
            </a:r>
          </a:p>
        </p:txBody>
      </p:sp>
      <p:sp>
        <p:nvSpPr>
          <p:cNvPr id="2057" name="Rectangle 33"/>
          <p:cNvSpPr>
            <a:spLocks noChangeArrowheads="1"/>
          </p:cNvSpPr>
          <p:nvPr/>
        </p:nvSpPr>
        <p:spPr bwMode="auto">
          <a:xfrm>
            <a:off x="2147483647" y="2147483647"/>
            <a:ext cx="2147482688" cy="0"/>
          </a:xfrm>
          <a:prstGeom prst="rect">
            <a:avLst/>
          </a:prstGeom>
          <a:noFill/>
          <a:ln w="9525">
            <a:noFill/>
            <a:miter lim="800000"/>
            <a:headEnd/>
            <a:tailEnd/>
          </a:ln>
        </p:spPr>
        <p:txBody>
          <a:bodyPr>
            <a:spAutoFit/>
          </a:bodyPr>
          <a:lstStyle/>
          <a:p>
            <a:endParaRPr lang="en-US"/>
          </a:p>
        </p:txBody>
      </p:sp>
      <p:sp>
        <p:nvSpPr>
          <p:cNvPr id="2058" name="Rectangle 38"/>
          <p:cNvSpPr>
            <a:spLocks noChangeArrowheads="1"/>
          </p:cNvSpPr>
          <p:nvPr/>
        </p:nvSpPr>
        <p:spPr bwMode="auto">
          <a:xfrm>
            <a:off x="2147483647" y="2147483647"/>
            <a:ext cx="2147482688" cy="0"/>
          </a:xfrm>
          <a:prstGeom prst="rect">
            <a:avLst/>
          </a:prstGeom>
          <a:noFill/>
          <a:ln w="9525">
            <a:noFill/>
            <a:miter lim="800000"/>
            <a:headEnd/>
            <a:tailEnd/>
          </a:ln>
        </p:spPr>
        <p:txBody>
          <a:bodyPr>
            <a:spAutoFit/>
          </a:bodyPr>
          <a:lstStyle/>
          <a:p>
            <a:endParaRPr lang="en-US"/>
          </a:p>
        </p:txBody>
      </p:sp>
      <p:sp>
        <p:nvSpPr>
          <p:cNvPr id="2059" name="Rectangle 40"/>
          <p:cNvSpPr>
            <a:spLocks noChangeArrowheads="1"/>
          </p:cNvSpPr>
          <p:nvPr/>
        </p:nvSpPr>
        <p:spPr bwMode="auto">
          <a:xfrm>
            <a:off x="2147483647" y="2147483647"/>
            <a:ext cx="2147482688" cy="0"/>
          </a:xfrm>
          <a:prstGeom prst="rect">
            <a:avLst/>
          </a:prstGeom>
          <a:noFill/>
          <a:ln w="9525">
            <a:noFill/>
            <a:miter lim="800000"/>
            <a:headEnd/>
            <a:tailEnd/>
          </a:ln>
        </p:spPr>
        <p:txBody>
          <a:bodyPr>
            <a:spAutoFit/>
          </a:bodyPr>
          <a:lstStyle/>
          <a:p>
            <a:endParaRPr lang="en-US"/>
          </a:p>
        </p:txBody>
      </p:sp>
      <p:sp>
        <p:nvSpPr>
          <p:cNvPr id="2060" name="Rectangle 42"/>
          <p:cNvSpPr>
            <a:spLocks noChangeArrowheads="1"/>
          </p:cNvSpPr>
          <p:nvPr/>
        </p:nvSpPr>
        <p:spPr bwMode="auto">
          <a:xfrm>
            <a:off x="2147483647" y="2147483647"/>
            <a:ext cx="2147482688" cy="0"/>
          </a:xfrm>
          <a:prstGeom prst="rect">
            <a:avLst/>
          </a:prstGeom>
          <a:noFill/>
          <a:ln w="9525">
            <a:noFill/>
            <a:miter lim="800000"/>
            <a:headEnd/>
            <a:tailEnd/>
          </a:ln>
        </p:spPr>
        <p:txBody>
          <a:bodyPr>
            <a:spAutoFit/>
          </a:bodyPr>
          <a:lstStyle/>
          <a:p>
            <a:endParaRPr lang="en-US"/>
          </a:p>
        </p:txBody>
      </p:sp>
      <p:sp>
        <p:nvSpPr>
          <p:cNvPr id="2061" name="Rectangle 47"/>
          <p:cNvSpPr>
            <a:spLocks noChangeArrowheads="1"/>
          </p:cNvSpPr>
          <p:nvPr/>
        </p:nvSpPr>
        <p:spPr bwMode="auto">
          <a:xfrm>
            <a:off x="-2147483648" y="2147483647"/>
            <a:ext cx="2147483647" cy="0"/>
          </a:xfrm>
          <a:prstGeom prst="rect">
            <a:avLst/>
          </a:prstGeom>
          <a:noFill/>
          <a:ln w="9525">
            <a:noFill/>
            <a:miter lim="800000"/>
            <a:headEnd/>
            <a:tailEnd/>
          </a:ln>
        </p:spPr>
        <p:txBody>
          <a:bodyPr>
            <a:spAutoFit/>
          </a:bodyPr>
          <a:lstStyle/>
          <a:p>
            <a:endParaRPr lang="en-US"/>
          </a:p>
        </p:txBody>
      </p:sp>
      <p:sp>
        <p:nvSpPr>
          <p:cNvPr id="2062" name="Text Box 62"/>
          <p:cNvSpPr txBox="1">
            <a:spLocks noChangeArrowheads="1"/>
          </p:cNvSpPr>
          <p:nvPr/>
        </p:nvSpPr>
        <p:spPr bwMode="auto">
          <a:xfrm>
            <a:off x="3352800" y="21945600"/>
            <a:ext cx="10945813" cy="823913"/>
          </a:xfrm>
          <a:prstGeom prst="rect">
            <a:avLst/>
          </a:prstGeom>
          <a:noFill/>
          <a:ln w="9525">
            <a:noFill/>
            <a:miter lim="800000"/>
            <a:headEnd/>
            <a:tailEnd/>
          </a:ln>
        </p:spPr>
        <p:txBody>
          <a:bodyPr>
            <a:spAutoFit/>
          </a:bodyPr>
          <a:lstStyle/>
          <a:p>
            <a:pPr algn="ctr">
              <a:buFontTx/>
              <a:buNone/>
            </a:pPr>
            <a:r>
              <a:rPr lang="en-US" altLang="ko-KR" sz="4800" b="1" u="sng">
                <a:ea typeface="굴림" pitchFamily="34" charset="-127"/>
              </a:rPr>
              <a:t>Methods</a:t>
            </a:r>
          </a:p>
        </p:txBody>
      </p:sp>
      <p:sp>
        <p:nvSpPr>
          <p:cNvPr id="2063" name="Rectangle 202"/>
          <p:cNvSpPr>
            <a:spLocks noChangeArrowheads="1"/>
          </p:cNvSpPr>
          <p:nvPr/>
        </p:nvSpPr>
        <p:spPr bwMode="auto">
          <a:xfrm>
            <a:off x="1695450" y="8443913"/>
            <a:ext cx="14763750" cy="22036087"/>
          </a:xfrm>
          <a:prstGeom prst="rect">
            <a:avLst/>
          </a:prstGeom>
          <a:noFill/>
          <a:ln w="254000" cmpd="dbl">
            <a:solidFill>
              <a:srgbClr val="FF0000"/>
            </a:solidFill>
            <a:miter lim="800000"/>
            <a:headEnd/>
            <a:tailEnd/>
          </a:ln>
        </p:spPr>
        <p:txBody>
          <a:bodyPr lIns="480576" tIns="240293" rIns="480576" bIns="240293"/>
          <a:lstStyle/>
          <a:p>
            <a:pPr marL="1801813" indent="-1801813" defTabSz="4803775">
              <a:spcBef>
                <a:spcPct val="20000"/>
              </a:spcBef>
              <a:buFontTx/>
              <a:buNone/>
            </a:pPr>
            <a:r>
              <a:rPr lang="ko-KR" altLang="en-US" sz="3600">
                <a:ea typeface="굴림" pitchFamily="34" charset="-127"/>
              </a:rPr>
              <a:t> </a:t>
            </a:r>
          </a:p>
          <a:p>
            <a:pPr marL="1801813" indent="-1801813" defTabSz="4803775">
              <a:spcBef>
                <a:spcPct val="20000"/>
              </a:spcBef>
              <a:buFontTx/>
              <a:buNone/>
            </a:pPr>
            <a:endParaRPr lang="ko-KR" altLang="en-US" sz="3600">
              <a:ea typeface="굴림" pitchFamily="34" charset="-127"/>
            </a:endParaRPr>
          </a:p>
        </p:txBody>
      </p:sp>
      <p:sp>
        <p:nvSpPr>
          <p:cNvPr id="2064" name="Text Box 1299"/>
          <p:cNvSpPr txBox="1">
            <a:spLocks noChangeArrowheads="1"/>
          </p:cNvSpPr>
          <p:nvPr/>
        </p:nvSpPr>
        <p:spPr bwMode="auto">
          <a:xfrm>
            <a:off x="2057400" y="22555200"/>
            <a:ext cx="14022388" cy="7200900"/>
          </a:xfrm>
          <a:prstGeom prst="rect">
            <a:avLst/>
          </a:prstGeom>
          <a:noFill/>
          <a:ln w="9525">
            <a:noFill/>
            <a:miter lim="800000"/>
            <a:headEnd/>
            <a:tailEnd/>
          </a:ln>
        </p:spPr>
        <p:txBody>
          <a:bodyPr/>
          <a:lstStyle/>
          <a:p>
            <a:pPr>
              <a:buFontTx/>
              <a:buBlip>
                <a:blip r:embed="rId3"/>
              </a:buBlip>
            </a:pPr>
            <a:r>
              <a:rPr lang="en-US" altLang="ko-KR" sz="3200" b="1" dirty="0">
                <a:ea typeface="굴림" pitchFamily="34" charset="-127"/>
              </a:rPr>
              <a:t> </a:t>
            </a:r>
            <a:r>
              <a:rPr lang="en-US" altLang="ko-KR" sz="3000" b="1" dirty="0">
                <a:ea typeface="굴림" pitchFamily="34" charset="-127"/>
              </a:rPr>
              <a:t>Participants: </a:t>
            </a:r>
            <a:r>
              <a:rPr lang="en-US" sz="3000" dirty="0"/>
              <a:t>Data from 72 participants (Mean age=37, SD=13; 34 male, 38 female) </a:t>
            </a:r>
            <a:r>
              <a:rPr lang="en-US" altLang="ko-KR" sz="3000" dirty="0">
                <a:ea typeface="굴림" pitchFamily="34" charset="-127"/>
              </a:rPr>
              <a:t>at an inpatient psychiatric rehabilitation program, collected </a:t>
            </a:r>
            <a:r>
              <a:rPr lang="en-US" sz="3000" dirty="0">
                <a:ea typeface="Batang" pitchFamily="18" charset="-127"/>
              </a:rPr>
              <a:t>over four occasions (at admission, 6 months, 12 months, and 18 months)</a:t>
            </a:r>
            <a:r>
              <a:rPr lang="en-US" altLang="ko-KR" sz="3000" dirty="0">
                <a:ea typeface="굴림" pitchFamily="34" charset="-127"/>
              </a:rPr>
              <a:t> were used in the present analyses. </a:t>
            </a:r>
          </a:p>
          <a:p>
            <a:pPr>
              <a:buFontTx/>
              <a:buBlip>
                <a:blip r:embed="rId3"/>
              </a:buBlip>
            </a:pPr>
            <a:r>
              <a:rPr kumimoji="1" lang="en-US" altLang="ko-KR" sz="3000" i="1" dirty="0">
                <a:ea typeface="굴림" pitchFamily="34" charset="-127"/>
              </a:rPr>
              <a:t> </a:t>
            </a:r>
            <a:r>
              <a:rPr kumimoji="1" lang="en-US" altLang="ko-KR" sz="3000" b="1" dirty="0">
                <a:ea typeface="굴림" pitchFamily="34" charset="-127"/>
              </a:rPr>
              <a:t>Neurocognitive Measure:</a:t>
            </a:r>
            <a:r>
              <a:rPr kumimoji="1" lang="en-US" altLang="ko-KR" sz="3000" i="1" dirty="0">
                <a:solidFill>
                  <a:srgbClr val="FFFF00"/>
                </a:solidFill>
                <a:ea typeface="굴림" pitchFamily="34" charset="-127"/>
              </a:rPr>
              <a:t>: </a:t>
            </a:r>
            <a:r>
              <a:rPr kumimoji="1" lang="en-US" altLang="ko-KR" sz="3000" dirty="0">
                <a:ea typeface="굴림" pitchFamily="34" charset="-127"/>
              </a:rPr>
              <a:t>Neurocognition was measured using the Repeatable Battery for the Assessment of Neuropsychological Status (RBANS; Randolph, 1998), using standard scores (Mean=100, SD=15). </a:t>
            </a:r>
          </a:p>
          <a:p>
            <a:pPr>
              <a:buFontTx/>
              <a:buBlip>
                <a:blip r:embed="rId3"/>
              </a:buBlip>
            </a:pPr>
            <a:r>
              <a:rPr kumimoji="1" lang="en-US" altLang="ko-KR" sz="3000" dirty="0">
                <a:ea typeface="굴림" pitchFamily="34" charset="-127"/>
              </a:rPr>
              <a:t> </a:t>
            </a:r>
            <a:r>
              <a:rPr kumimoji="1" lang="en-US" altLang="ko-KR" sz="3000" b="1" dirty="0">
                <a:ea typeface="굴림" pitchFamily="34" charset="-127"/>
              </a:rPr>
              <a:t>History of Childhood Abuse</a:t>
            </a:r>
            <a:r>
              <a:rPr kumimoji="1" lang="en-US" altLang="ko-KR" sz="3000" dirty="0">
                <a:ea typeface="굴림" pitchFamily="34" charset="-127"/>
              </a:rPr>
              <a:t>: </a:t>
            </a:r>
            <a:r>
              <a:rPr lang="en-US" sz="3000" dirty="0"/>
              <a:t>Histories of childhood maltreatment (e.g. physical abuse, sexual abuse) were collected through medical chart reviews. Abuse was coded as present if CSA or CPA was documented to have occurred prior to age 18. All other historical variables were also collected from medical chart reviews.</a:t>
            </a:r>
          </a:p>
          <a:p>
            <a:pPr>
              <a:buFontTx/>
              <a:buBlip>
                <a:blip r:embed="rId3"/>
              </a:buBlip>
            </a:pPr>
            <a:r>
              <a:rPr kumimoji="1" lang="en-US" altLang="ko-KR" sz="3000" dirty="0">
                <a:ea typeface="굴림" pitchFamily="34" charset="-127"/>
              </a:rPr>
              <a:t> </a:t>
            </a:r>
            <a:r>
              <a:rPr kumimoji="1" lang="en-US" altLang="ko-KR" sz="3000" b="1" dirty="0">
                <a:ea typeface="굴림" pitchFamily="34" charset="-127"/>
              </a:rPr>
              <a:t>Data Analysis</a:t>
            </a:r>
            <a:r>
              <a:rPr kumimoji="1" lang="en-US" altLang="ko-KR" sz="3000" dirty="0">
                <a:ea typeface="굴림" pitchFamily="34" charset="-127"/>
              </a:rPr>
              <a:t>: </a:t>
            </a:r>
            <a:r>
              <a:rPr lang="en-US" sz="3000" dirty="0"/>
              <a:t>Multilevel modeling (MLM) was used to examine the study hypotheses. Linear mixed models were estimated using SAS PROC MIXED in order to test the overall pattern of and individual differences in four sub-domains of </a:t>
            </a:r>
            <a:r>
              <a:rPr lang="en-US" sz="3000" dirty="0" err="1"/>
              <a:t>neurocognition</a:t>
            </a:r>
            <a:r>
              <a:rPr lang="en-US" sz="3000" dirty="0"/>
              <a:t> (i.e. memory, attention, </a:t>
            </a:r>
            <a:r>
              <a:rPr lang="en-US" sz="3000" dirty="0" err="1"/>
              <a:t>visuo</a:t>
            </a:r>
            <a:r>
              <a:rPr lang="en-US" sz="3000" dirty="0"/>
              <a:t>-spatial/constructional, and language) over four occasions (at admission, 6 months, 12 months, and 18 months). </a:t>
            </a:r>
          </a:p>
          <a:p>
            <a:pPr>
              <a:buFontTx/>
              <a:buBlip>
                <a:blip r:embed="rId3"/>
              </a:buBlip>
            </a:pPr>
            <a:endParaRPr lang="en-US" altLang="ko-KR" sz="3200" dirty="0"/>
          </a:p>
        </p:txBody>
      </p:sp>
      <p:sp>
        <p:nvSpPr>
          <p:cNvPr id="2065" name="Text Box 1420"/>
          <p:cNvSpPr txBox="1">
            <a:spLocks noChangeArrowheads="1"/>
          </p:cNvSpPr>
          <p:nvPr/>
        </p:nvSpPr>
        <p:spPr bwMode="auto">
          <a:xfrm rot="10800000" flipV="1">
            <a:off x="34747200" y="8839200"/>
            <a:ext cx="12695238" cy="830997"/>
          </a:xfrm>
          <a:prstGeom prst="rect">
            <a:avLst/>
          </a:prstGeom>
          <a:noFill/>
          <a:ln w="9525">
            <a:noFill/>
            <a:miter lim="800000"/>
            <a:headEnd/>
            <a:tailEnd/>
          </a:ln>
        </p:spPr>
        <p:txBody>
          <a:bodyPr wrap="square">
            <a:spAutoFit/>
          </a:bodyPr>
          <a:lstStyle/>
          <a:p>
            <a:pPr algn="ctr">
              <a:buFontTx/>
              <a:buNone/>
            </a:pPr>
            <a:r>
              <a:rPr lang="en-US" altLang="ko-KR" sz="4800" b="1" u="sng" dirty="0">
                <a:ea typeface="굴림" pitchFamily="34" charset="-127"/>
              </a:rPr>
              <a:t>Discussion</a:t>
            </a:r>
          </a:p>
        </p:txBody>
      </p:sp>
      <p:sp>
        <p:nvSpPr>
          <p:cNvPr id="2066" name="Rectangle 3285"/>
          <p:cNvSpPr>
            <a:spLocks noChangeArrowheads="1"/>
          </p:cNvSpPr>
          <p:nvPr/>
        </p:nvSpPr>
        <p:spPr bwMode="auto">
          <a:xfrm>
            <a:off x="16025813" y="13620750"/>
            <a:ext cx="10801350" cy="519113"/>
          </a:xfrm>
          <a:prstGeom prst="rect">
            <a:avLst/>
          </a:prstGeom>
          <a:noFill/>
          <a:ln w="9525">
            <a:noFill/>
            <a:miter lim="800000"/>
            <a:headEnd/>
            <a:tailEnd/>
          </a:ln>
        </p:spPr>
        <p:txBody>
          <a:bodyPr anchor="ctr">
            <a:spAutoFit/>
          </a:bodyPr>
          <a:lstStyle/>
          <a:p>
            <a:endParaRPr lang="en-US"/>
          </a:p>
        </p:txBody>
      </p:sp>
      <p:sp>
        <p:nvSpPr>
          <p:cNvPr id="2067" name="Rectangle 3307"/>
          <p:cNvSpPr>
            <a:spLocks noChangeArrowheads="1"/>
          </p:cNvSpPr>
          <p:nvPr/>
        </p:nvSpPr>
        <p:spPr bwMode="auto">
          <a:xfrm>
            <a:off x="27474863" y="18591213"/>
            <a:ext cx="307975" cy="519112"/>
          </a:xfrm>
          <a:prstGeom prst="rect">
            <a:avLst/>
          </a:prstGeom>
          <a:noFill/>
          <a:ln w="9525">
            <a:noFill/>
            <a:miter lim="800000"/>
            <a:headEnd/>
            <a:tailEnd/>
          </a:ln>
        </p:spPr>
        <p:txBody>
          <a:bodyPr wrap="none" anchor="ctr">
            <a:spAutoFit/>
          </a:bodyPr>
          <a:lstStyle/>
          <a:p>
            <a:endParaRPr lang="en-US"/>
          </a:p>
        </p:txBody>
      </p:sp>
      <p:sp>
        <p:nvSpPr>
          <p:cNvPr id="2068" name="Text Box 3311"/>
          <p:cNvSpPr txBox="1">
            <a:spLocks noChangeArrowheads="1"/>
          </p:cNvSpPr>
          <p:nvPr/>
        </p:nvSpPr>
        <p:spPr bwMode="auto">
          <a:xfrm>
            <a:off x="34366200" y="9829800"/>
            <a:ext cx="14760575" cy="21575137"/>
          </a:xfrm>
          <a:prstGeom prst="rect">
            <a:avLst/>
          </a:prstGeom>
          <a:noFill/>
          <a:ln w="9525">
            <a:noFill/>
            <a:miter lim="800000"/>
            <a:headEnd/>
            <a:tailEnd/>
          </a:ln>
        </p:spPr>
        <p:txBody>
          <a:bodyPr wrap="square">
            <a:spAutoFit/>
          </a:bodyPr>
          <a:lstStyle/>
          <a:p>
            <a:pPr>
              <a:buFontTx/>
              <a:buNone/>
            </a:pPr>
            <a:endParaRPr lang="en-US" altLang="ko-KR" sz="3200" dirty="0"/>
          </a:p>
          <a:p>
            <a:pPr>
              <a:spcBef>
                <a:spcPct val="0"/>
              </a:spcBef>
              <a:buFontTx/>
              <a:buBlip>
                <a:blip r:embed="rId3"/>
              </a:buBlip>
            </a:pPr>
            <a:r>
              <a:rPr lang="en-US" altLang="ko-KR" sz="3200" dirty="0"/>
              <a:t> </a:t>
            </a:r>
            <a:r>
              <a:rPr lang="en-US" sz="3200" b="1" dirty="0"/>
              <a:t>Hypothesis 1:</a:t>
            </a:r>
            <a:r>
              <a:rPr lang="en-US" sz="3200" dirty="0"/>
              <a:t> The results indicate that there were significant rehabilitative changes on memory and </a:t>
            </a:r>
            <a:r>
              <a:rPr lang="en-US" sz="3200" dirty="0" err="1"/>
              <a:t>visuo</a:t>
            </a:r>
            <a:r>
              <a:rPr lang="en-US" sz="3200" dirty="0"/>
              <a:t>-spatial/constructional domains. There were no significant rehabilitative changes, overall, on attention and language</a:t>
            </a:r>
            <a:r>
              <a:rPr lang="en-US" sz="3200" dirty="0" smtClean="0"/>
              <a:t>.</a:t>
            </a:r>
          </a:p>
          <a:p>
            <a:pPr>
              <a:spcBef>
                <a:spcPct val="0"/>
              </a:spcBef>
              <a:buFontTx/>
              <a:buBlip>
                <a:blip r:embed="rId3"/>
              </a:buBlip>
            </a:pPr>
            <a:endParaRPr lang="en-US" sz="3200" dirty="0" smtClean="0"/>
          </a:p>
          <a:p>
            <a:pPr>
              <a:spcBef>
                <a:spcPct val="0"/>
              </a:spcBef>
              <a:buFontTx/>
              <a:buBlip>
                <a:blip r:embed="rId3"/>
              </a:buBlip>
            </a:pPr>
            <a:r>
              <a:rPr lang="en-US" sz="3200" b="1" dirty="0"/>
              <a:t> Hypothesis 2:</a:t>
            </a:r>
            <a:r>
              <a:rPr lang="en-US" sz="3200" dirty="0" smtClean="0"/>
              <a:t> 	</a:t>
            </a:r>
          </a:p>
          <a:p>
            <a:pPr lvl="1" algn="l" eaLnBrk="0" hangingPunct="0">
              <a:spcBef>
                <a:spcPct val="0"/>
              </a:spcBef>
            </a:pPr>
            <a:r>
              <a:rPr lang="en-US" sz="3200" b="1" dirty="0" smtClean="0"/>
              <a:t>Memory</a:t>
            </a:r>
            <a:r>
              <a:rPr lang="en-US" sz="3200" b="1" dirty="0"/>
              <a:t>: </a:t>
            </a:r>
            <a:r>
              <a:rPr lang="en-US" sz="3200" dirty="0"/>
              <a:t>Results indicate that there was improvement on memory over time, regardless of histories of CSA and CPA. </a:t>
            </a:r>
            <a:endParaRPr lang="en-US" sz="3200" dirty="0" smtClean="0"/>
          </a:p>
          <a:p>
            <a:pPr lvl="1" algn="l" eaLnBrk="0" hangingPunct="0">
              <a:spcBef>
                <a:spcPct val="0"/>
              </a:spcBef>
            </a:pPr>
            <a:r>
              <a:rPr lang="en-US" sz="3200" dirty="0" smtClean="0"/>
              <a:t>Additionally</a:t>
            </a:r>
            <a:r>
              <a:rPr lang="en-US" sz="3200" dirty="0"/>
              <a:t>, the results indicate that individuals with more severe CSA showed lower memory functioning across time; severity of CPA was not related to memory functioning and its trajectory.</a:t>
            </a:r>
            <a:endParaRPr lang="en-US" sz="3200" dirty="0" smtClean="0"/>
          </a:p>
          <a:p>
            <a:pPr lvl="1" algn="l" eaLnBrk="0" hangingPunct="0">
              <a:spcBef>
                <a:spcPct val="0"/>
              </a:spcBef>
            </a:pPr>
            <a:r>
              <a:rPr lang="en-US" sz="3200" b="1" dirty="0" err="1" smtClean="0"/>
              <a:t>Visuo</a:t>
            </a:r>
            <a:r>
              <a:rPr lang="en-US" sz="3200" b="1" dirty="0"/>
              <a:t>-spatial: </a:t>
            </a:r>
            <a:r>
              <a:rPr lang="en-US" sz="3200" dirty="0"/>
              <a:t>The results demonstrate improvement on </a:t>
            </a:r>
            <a:r>
              <a:rPr lang="en-US" sz="3200" dirty="0" err="1"/>
              <a:t>visuo</a:t>
            </a:r>
            <a:r>
              <a:rPr lang="en-US" sz="3200" dirty="0"/>
              <a:t>-spatial</a:t>
            </a:r>
            <a:r>
              <a:rPr lang="en-US" sz="3200" dirty="0" smtClean="0"/>
              <a:t>/constructional </a:t>
            </a:r>
            <a:r>
              <a:rPr lang="en-US" sz="3200" dirty="0"/>
              <a:t>domain over time, regardless of histories of CSA and CPA. </a:t>
            </a:r>
          </a:p>
          <a:p>
            <a:pPr lvl="1" algn="l" eaLnBrk="0" hangingPunct="0">
              <a:spcBef>
                <a:spcPct val="0"/>
              </a:spcBef>
            </a:pPr>
            <a:r>
              <a:rPr lang="en-US" sz="3200" dirty="0"/>
              <a:t>Individuals with more severe CPA showed lower </a:t>
            </a:r>
            <a:r>
              <a:rPr lang="en-US" sz="3200" dirty="0" err="1"/>
              <a:t>visuo</a:t>
            </a:r>
            <a:r>
              <a:rPr lang="en-US" sz="3200" dirty="0"/>
              <a:t>-spatial/constructional functioning across time, but severity of CSA was not related to </a:t>
            </a:r>
            <a:r>
              <a:rPr lang="en-US" sz="3200" dirty="0" err="1"/>
              <a:t>visuo</a:t>
            </a:r>
            <a:r>
              <a:rPr lang="en-US" sz="3200" dirty="0"/>
              <a:t>-spatial/constructional functioning and its trajectory</a:t>
            </a:r>
            <a:r>
              <a:rPr lang="en-US" sz="3200" dirty="0" smtClean="0"/>
              <a:t>.</a:t>
            </a:r>
          </a:p>
          <a:p>
            <a:pPr lvl="1" algn="l" eaLnBrk="0" hangingPunct="0">
              <a:spcBef>
                <a:spcPct val="0"/>
              </a:spcBef>
            </a:pPr>
            <a:endParaRPr lang="en-US" sz="3200" dirty="0" smtClean="0"/>
          </a:p>
          <a:p>
            <a:pPr algn="l">
              <a:spcBef>
                <a:spcPct val="0"/>
              </a:spcBef>
              <a:buFontTx/>
              <a:buBlip>
                <a:blip r:embed="rId3"/>
              </a:buBlip>
            </a:pPr>
            <a:r>
              <a:rPr lang="en-US" sz="3200" dirty="0"/>
              <a:t> </a:t>
            </a:r>
            <a:r>
              <a:rPr lang="en-US" sz="3200" b="1" dirty="0"/>
              <a:t>Hypothesis 3:</a:t>
            </a:r>
            <a:r>
              <a:rPr lang="en-US" sz="3200" dirty="0"/>
              <a:t> The addition of the interaction between time and CSA or CPA was non-significant, indicating that participants improved memory at a similar rate during inpatient psychiatric rehabilitation, regardless of history of CSA or </a:t>
            </a:r>
            <a:r>
              <a:rPr lang="en-US" sz="3200" dirty="0" smtClean="0"/>
              <a:t>CPA.</a:t>
            </a:r>
          </a:p>
          <a:p>
            <a:pPr algn="l">
              <a:spcBef>
                <a:spcPct val="0"/>
              </a:spcBef>
              <a:buFontTx/>
              <a:buBlip>
                <a:blip r:embed="rId3"/>
              </a:buBlip>
            </a:pPr>
            <a:endParaRPr lang="en-US" sz="3200" dirty="0" smtClean="0"/>
          </a:p>
          <a:p>
            <a:pPr algn="l">
              <a:spcBef>
                <a:spcPct val="0"/>
              </a:spcBef>
              <a:buFontTx/>
              <a:buBlip>
                <a:blip r:embed="rId3"/>
              </a:buBlip>
            </a:pPr>
            <a:r>
              <a:rPr lang="en-US" sz="3200" b="1" dirty="0" smtClean="0"/>
              <a:t>Implications for assessment and treatment: </a:t>
            </a:r>
            <a:r>
              <a:rPr lang="en-US" sz="3200" dirty="0" smtClean="0"/>
              <a:t>The present results indicate that the neurocognitive domains of memory and </a:t>
            </a:r>
            <a:r>
              <a:rPr lang="en-US" sz="3200" dirty="0" err="1" smtClean="0"/>
              <a:t>visuo</a:t>
            </a:r>
            <a:r>
              <a:rPr lang="en-US" sz="3200" dirty="0" smtClean="0"/>
              <a:t>-spatial/constructional abilities improved in the psychiatric rehabilitation program. These two domains are implicated in many activities of daily living and vocational functioning. Persons with and without abuse histories improved over time. Individualized treatment plans should </a:t>
            </a:r>
            <a:r>
              <a:rPr lang="en-US" sz="3200" smtClean="0"/>
              <a:t>carefully </a:t>
            </a:r>
            <a:r>
              <a:rPr lang="en-US" sz="3200" smtClean="0"/>
              <a:t>incorporate memory </a:t>
            </a:r>
            <a:r>
              <a:rPr lang="en-US" sz="3200" dirty="0" smtClean="0"/>
              <a:t>and </a:t>
            </a:r>
            <a:r>
              <a:rPr lang="en-US" sz="3200" dirty="0" err="1" smtClean="0"/>
              <a:t>visuo</a:t>
            </a:r>
            <a:r>
              <a:rPr lang="en-US" sz="3200" dirty="0" smtClean="0"/>
              <a:t>-spatial/constructional abilities and target them specifically for remediation. Attention and language are also important for overall functioning. The results suggest that treatment programs similar to the one used in this study may benefit by incorporating rehabilitation modalities specifically targeting attention and language abilities. Conversely, it may be that the measures used in this study were not sensitive enough to detect improvements and a replication study, indicating the need for a replication study.  </a:t>
            </a:r>
          </a:p>
          <a:p>
            <a:pPr algn="l">
              <a:spcBef>
                <a:spcPct val="0"/>
              </a:spcBef>
              <a:buFontTx/>
              <a:buBlip>
                <a:blip r:embed="rId3"/>
              </a:buBlip>
            </a:pPr>
            <a:endParaRPr lang="en-US" sz="3200" dirty="0" smtClean="0"/>
          </a:p>
          <a:p>
            <a:pPr algn="l">
              <a:spcBef>
                <a:spcPct val="0"/>
              </a:spcBef>
              <a:buFontTx/>
              <a:buBlip>
                <a:blip r:embed="rId3"/>
              </a:buBlip>
            </a:pPr>
            <a:r>
              <a:rPr lang="en-US" sz="3200" dirty="0" smtClean="0"/>
              <a:t>An </a:t>
            </a:r>
            <a:r>
              <a:rPr lang="en-US" sz="3200" b="1" dirty="0" smtClean="0"/>
              <a:t>advantage</a:t>
            </a:r>
            <a:r>
              <a:rPr lang="en-US" sz="3200" dirty="0" smtClean="0"/>
              <a:t> of the present study is that it used a sample rarely included in large-scale empirical studies, consisting of treatment-refractory psychiatric inpatients with </a:t>
            </a:r>
            <a:r>
              <a:rPr lang="en-US" sz="3200" dirty="0" err="1" smtClean="0"/>
              <a:t>schizophreniform</a:t>
            </a:r>
            <a:r>
              <a:rPr lang="en-US" sz="3200" dirty="0" smtClean="0"/>
              <a:t> diagnoses. However, the </a:t>
            </a:r>
            <a:r>
              <a:rPr lang="en-US" sz="3200" b="1" dirty="0" smtClean="0"/>
              <a:t>disadvantage</a:t>
            </a:r>
            <a:r>
              <a:rPr lang="en-US" sz="3200" dirty="0" smtClean="0"/>
              <a:t> is that many participants have multiple Axis I diagnoses, and </a:t>
            </a:r>
            <a:r>
              <a:rPr lang="en-US" sz="3200" dirty="0" err="1" smtClean="0"/>
              <a:t>neurcognitive</a:t>
            </a:r>
            <a:r>
              <a:rPr lang="en-US" sz="3200" dirty="0" smtClean="0"/>
              <a:t> impairments may be significantly related to </a:t>
            </a:r>
            <a:r>
              <a:rPr lang="en-US" sz="3200" dirty="0" err="1" smtClean="0"/>
              <a:t>comorbid</a:t>
            </a:r>
            <a:r>
              <a:rPr lang="en-US" sz="3200" dirty="0" smtClean="0"/>
              <a:t> diagnoses, independent of child abuse history. </a:t>
            </a:r>
            <a:r>
              <a:rPr lang="en-US" sz="3200" b="1" dirty="0" smtClean="0"/>
              <a:t>Future studies</a:t>
            </a:r>
            <a:r>
              <a:rPr lang="en-US" sz="3200" dirty="0" smtClean="0"/>
              <a:t> should explore the impact </a:t>
            </a:r>
            <a:r>
              <a:rPr lang="en-US" sz="3200" dirty="0" err="1" smtClean="0"/>
              <a:t>comorbidity</a:t>
            </a:r>
            <a:r>
              <a:rPr lang="en-US" sz="3200" dirty="0" smtClean="0"/>
              <a:t> may have on the development and treatment of neurocognitive deficits among persons with MSI and a history of child abuse.  </a:t>
            </a:r>
          </a:p>
          <a:p>
            <a:pPr>
              <a:buNone/>
            </a:pPr>
            <a:endParaRPr lang="en-US" dirty="0" smtClean="0"/>
          </a:p>
          <a:p>
            <a:pPr algn="l">
              <a:buFontTx/>
              <a:buBlip>
                <a:blip r:embed="rId3"/>
              </a:buBlip>
            </a:pPr>
            <a:endParaRPr lang="en-US" altLang="ko-KR" dirty="0">
              <a:ea typeface="굴림" pitchFamily="34" charset="-127"/>
            </a:endParaRPr>
          </a:p>
        </p:txBody>
      </p:sp>
      <p:sp>
        <p:nvSpPr>
          <p:cNvPr id="2069" name="Text Box 3322"/>
          <p:cNvSpPr txBox="1">
            <a:spLocks noChangeArrowheads="1"/>
          </p:cNvSpPr>
          <p:nvPr/>
        </p:nvSpPr>
        <p:spPr bwMode="auto">
          <a:xfrm>
            <a:off x="17970500" y="8804275"/>
            <a:ext cx="13284200" cy="609600"/>
          </a:xfrm>
          <a:prstGeom prst="rect">
            <a:avLst/>
          </a:prstGeom>
          <a:solidFill>
            <a:srgbClr val="FFFFFF"/>
          </a:solidFill>
          <a:ln w="9525">
            <a:noFill/>
            <a:miter lim="800000"/>
            <a:headEnd/>
            <a:tailEnd/>
          </a:ln>
        </p:spPr>
        <p:txBody>
          <a:bodyPr>
            <a:spAutoFit/>
          </a:bodyPr>
          <a:lstStyle/>
          <a:p>
            <a:pPr>
              <a:buFontTx/>
              <a:buNone/>
            </a:pPr>
            <a:endParaRPr lang="en-US" altLang="ko-KR" sz="3400" b="1">
              <a:ea typeface="굴림" pitchFamily="34" charset="-127"/>
            </a:endParaRPr>
          </a:p>
        </p:txBody>
      </p:sp>
      <p:sp>
        <p:nvSpPr>
          <p:cNvPr id="2070" name="Rectangle 37"/>
          <p:cNvSpPr>
            <a:spLocks noChangeArrowheads="1"/>
          </p:cNvSpPr>
          <p:nvPr/>
        </p:nvSpPr>
        <p:spPr bwMode="auto">
          <a:xfrm>
            <a:off x="0" y="0"/>
            <a:ext cx="51206400" cy="0"/>
          </a:xfrm>
          <a:prstGeom prst="rect">
            <a:avLst/>
          </a:prstGeom>
          <a:noFill/>
          <a:ln w="9525">
            <a:noFill/>
            <a:miter lim="800000"/>
            <a:headEnd/>
            <a:tailEnd/>
          </a:ln>
        </p:spPr>
        <p:txBody>
          <a:bodyPr wrap="none" anchor="ctr">
            <a:spAutoFit/>
          </a:bodyPr>
          <a:lstStyle/>
          <a:p>
            <a:endParaRPr lang="en-US"/>
          </a:p>
        </p:txBody>
      </p:sp>
      <p:sp>
        <p:nvSpPr>
          <p:cNvPr id="2071" name="Rectangle 39"/>
          <p:cNvSpPr>
            <a:spLocks noChangeArrowheads="1"/>
          </p:cNvSpPr>
          <p:nvPr/>
        </p:nvSpPr>
        <p:spPr bwMode="auto">
          <a:xfrm>
            <a:off x="0" y="0"/>
            <a:ext cx="51206400" cy="0"/>
          </a:xfrm>
          <a:prstGeom prst="rect">
            <a:avLst/>
          </a:prstGeom>
          <a:noFill/>
          <a:ln w="9525">
            <a:noFill/>
            <a:miter lim="800000"/>
            <a:headEnd/>
            <a:tailEnd/>
          </a:ln>
        </p:spPr>
        <p:txBody>
          <a:bodyPr wrap="none" anchor="ctr">
            <a:spAutoFit/>
          </a:bodyPr>
          <a:lstStyle/>
          <a:p>
            <a:endParaRPr lang="en-US"/>
          </a:p>
        </p:txBody>
      </p:sp>
      <p:sp>
        <p:nvSpPr>
          <p:cNvPr id="2072" name="Rectangle 41"/>
          <p:cNvSpPr>
            <a:spLocks noChangeArrowheads="1"/>
          </p:cNvSpPr>
          <p:nvPr/>
        </p:nvSpPr>
        <p:spPr bwMode="auto">
          <a:xfrm>
            <a:off x="0" y="14939963"/>
            <a:ext cx="51206400" cy="0"/>
          </a:xfrm>
          <a:prstGeom prst="rect">
            <a:avLst/>
          </a:prstGeom>
          <a:noFill/>
          <a:ln w="9525">
            <a:noFill/>
            <a:miter lim="800000"/>
            <a:headEnd/>
            <a:tailEnd/>
          </a:ln>
        </p:spPr>
        <p:txBody>
          <a:bodyPr wrap="none" anchor="ctr">
            <a:spAutoFit/>
          </a:bodyPr>
          <a:lstStyle/>
          <a:p>
            <a:endParaRPr lang="en-US"/>
          </a:p>
        </p:txBody>
      </p:sp>
      <p:sp>
        <p:nvSpPr>
          <p:cNvPr id="2073" name="Rectangle 43"/>
          <p:cNvSpPr>
            <a:spLocks noChangeArrowheads="1"/>
          </p:cNvSpPr>
          <p:nvPr/>
        </p:nvSpPr>
        <p:spPr bwMode="auto">
          <a:xfrm>
            <a:off x="0" y="0"/>
            <a:ext cx="51206400" cy="0"/>
          </a:xfrm>
          <a:prstGeom prst="rect">
            <a:avLst/>
          </a:prstGeom>
          <a:noFill/>
          <a:ln w="9525">
            <a:noFill/>
            <a:miter lim="800000"/>
            <a:headEnd/>
            <a:tailEnd/>
          </a:ln>
        </p:spPr>
        <p:txBody>
          <a:bodyPr wrap="none" anchor="ctr">
            <a:spAutoFit/>
          </a:bodyPr>
          <a:lstStyle/>
          <a:p>
            <a:endParaRPr lang="en-US"/>
          </a:p>
        </p:txBody>
      </p:sp>
      <p:sp>
        <p:nvSpPr>
          <p:cNvPr id="2074" name="Rectangle 45"/>
          <p:cNvSpPr>
            <a:spLocks noChangeArrowheads="1"/>
          </p:cNvSpPr>
          <p:nvPr/>
        </p:nvSpPr>
        <p:spPr bwMode="auto">
          <a:xfrm>
            <a:off x="0" y="0"/>
            <a:ext cx="51206400" cy="0"/>
          </a:xfrm>
          <a:prstGeom prst="rect">
            <a:avLst/>
          </a:prstGeom>
          <a:noFill/>
          <a:ln w="9525">
            <a:noFill/>
            <a:miter lim="800000"/>
            <a:headEnd/>
            <a:tailEnd/>
          </a:ln>
        </p:spPr>
        <p:txBody>
          <a:bodyPr wrap="none" anchor="ctr">
            <a:spAutoFit/>
          </a:bodyPr>
          <a:lstStyle/>
          <a:p>
            <a:endParaRPr lang="en-US"/>
          </a:p>
        </p:txBody>
      </p:sp>
      <p:sp>
        <p:nvSpPr>
          <p:cNvPr id="2075" name="Rectangle 47"/>
          <p:cNvSpPr>
            <a:spLocks noChangeArrowheads="1"/>
          </p:cNvSpPr>
          <p:nvPr/>
        </p:nvSpPr>
        <p:spPr bwMode="auto">
          <a:xfrm>
            <a:off x="0" y="0"/>
            <a:ext cx="51206400" cy="0"/>
          </a:xfrm>
          <a:prstGeom prst="rect">
            <a:avLst/>
          </a:prstGeom>
          <a:noFill/>
          <a:ln w="9525">
            <a:noFill/>
            <a:miter lim="800000"/>
            <a:headEnd/>
            <a:tailEnd/>
          </a:ln>
        </p:spPr>
        <p:txBody>
          <a:bodyPr wrap="none" anchor="ctr">
            <a:spAutoFit/>
          </a:bodyPr>
          <a:lstStyle/>
          <a:p>
            <a:endParaRPr lang="en-US"/>
          </a:p>
        </p:txBody>
      </p:sp>
      <p:sp>
        <p:nvSpPr>
          <p:cNvPr id="2076" name="Rectangle 49"/>
          <p:cNvSpPr>
            <a:spLocks noChangeArrowheads="1"/>
          </p:cNvSpPr>
          <p:nvPr/>
        </p:nvSpPr>
        <p:spPr bwMode="auto">
          <a:xfrm>
            <a:off x="0" y="14939963"/>
            <a:ext cx="51206400" cy="0"/>
          </a:xfrm>
          <a:prstGeom prst="rect">
            <a:avLst/>
          </a:prstGeom>
          <a:noFill/>
          <a:ln w="9525">
            <a:noFill/>
            <a:miter lim="800000"/>
            <a:headEnd/>
            <a:tailEnd/>
          </a:ln>
        </p:spPr>
        <p:txBody>
          <a:bodyPr wrap="none" anchor="ctr">
            <a:spAutoFit/>
          </a:bodyPr>
          <a:lstStyle/>
          <a:p>
            <a:endParaRPr lang="en-US"/>
          </a:p>
        </p:txBody>
      </p:sp>
      <p:sp>
        <p:nvSpPr>
          <p:cNvPr id="2077" name="Rectangle 51"/>
          <p:cNvSpPr>
            <a:spLocks noChangeArrowheads="1"/>
          </p:cNvSpPr>
          <p:nvPr/>
        </p:nvSpPr>
        <p:spPr bwMode="auto">
          <a:xfrm>
            <a:off x="0" y="14939963"/>
            <a:ext cx="51206400" cy="0"/>
          </a:xfrm>
          <a:prstGeom prst="rect">
            <a:avLst/>
          </a:prstGeom>
          <a:noFill/>
          <a:ln w="9525">
            <a:noFill/>
            <a:miter lim="800000"/>
            <a:headEnd/>
            <a:tailEnd/>
          </a:ln>
        </p:spPr>
        <p:txBody>
          <a:bodyPr wrap="none" anchor="ctr">
            <a:spAutoFit/>
          </a:bodyPr>
          <a:lstStyle/>
          <a:p>
            <a:endParaRPr lang="en-US"/>
          </a:p>
        </p:txBody>
      </p:sp>
      <p:sp>
        <p:nvSpPr>
          <p:cNvPr id="2078" name="Rectangle 53"/>
          <p:cNvSpPr>
            <a:spLocks noChangeArrowheads="1"/>
          </p:cNvSpPr>
          <p:nvPr/>
        </p:nvSpPr>
        <p:spPr bwMode="auto">
          <a:xfrm>
            <a:off x="0" y="14939963"/>
            <a:ext cx="51206400" cy="0"/>
          </a:xfrm>
          <a:prstGeom prst="rect">
            <a:avLst/>
          </a:prstGeom>
          <a:noFill/>
          <a:ln w="9525">
            <a:noFill/>
            <a:miter lim="800000"/>
            <a:headEnd/>
            <a:tailEnd/>
          </a:ln>
        </p:spPr>
        <p:txBody>
          <a:bodyPr wrap="none" anchor="ctr">
            <a:spAutoFit/>
          </a:bodyPr>
          <a:lstStyle/>
          <a:p>
            <a:endParaRPr lang="en-US"/>
          </a:p>
        </p:txBody>
      </p:sp>
      <p:sp>
        <p:nvSpPr>
          <p:cNvPr id="2079" name="Rectangle 54"/>
          <p:cNvSpPr>
            <a:spLocks noChangeArrowheads="1"/>
          </p:cNvSpPr>
          <p:nvPr/>
        </p:nvSpPr>
        <p:spPr bwMode="auto">
          <a:xfrm>
            <a:off x="1697038" y="30911800"/>
            <a:ext cx="14833600" cy="1871663"/>
          </a:xfrm>
          <a:prstGeom prst="rect">
            <a:avLst/>
          </a:prstGeom>
          <a:noFill/>
          <a:ln w="254000" cmpd="dbl">
            <a:solidFill>
              <a:srgbClr val="FF0000"/>
            </a:solidFill>
            <a:miter lim="800000"/>
            <a:headEnd/>
            <a:tailEnd/>
          </a:ln>
        </p:spPr>
        <p:txBody>
          <a:bodyPr lIns="480576" tIns="240293" rIns="480576" bIns="240293"/>
          <a:lstStyle/>
          <a:p>
            <a:pPr marL="1801813" indent="-1801813" algn="l" defTabSz="4803775">
              <a:spcBef>
                <a:spcPct val="20000"/>
              </a:spcBef>
              <a:buFontTx/>
              <a:buNone/>
            </a:pPr>
            <a:endParaRPr lang="en-US" sz="2400">
              <a:solidFill>
                <a:schemeClr val="hlink"/>
              </a:solidFill>
              <a:cs typeface="Times New Roman" pitchFamily="18" charset="0"/>
            </a:endParaRPr>
          </a:p>
          <a:p>
            <a:pPr marL="1801813" indent="-1801813" algn="l" defTabSz="4803775">
              <a:spcBef>
                <a:spcPct val="20000"/>
              </a:spcBef>
              <a:buFontTx/>
              <a:buNone/>
            </a:pPr>
            <a:r>
              <a:rPr lang="en-US" sz="2400">
                <a:solidFill>
                  <a:schemeClr val="hlink"/>
                </a:solidFill>
                <a:cs typeface="Times New Roman" pitchFamily="18" charset="0"/>
              </a:rPr>
              <a:t>	</a:t>
            </a:r>
          </a:p>
        </p:txBody>
      </p:sp>
      <p:sp>
        <p:nvSpPr>
          <p:cNvPr id="2080" name="Text Box 55"/>
          <p:cNvSpPr txBox="1">
            <a:spLocks noChangeArrowheads="1"/>
          </p:cNvSpPr>
          <p:nvPr/>
        </p:nvSpPr>
        <p:spPr bwMode="auto">
          <a:xfrm>
            <a:off x="2200275" y="31270575"/>
            <a:ext cx="14114463" cy="1160463"/>
          </a:xfrm>
          <a:prstGeom prst="rect">
            <a:avLst/>
          </a:prstGeom>
          <a:noFill/>
          <a:ln w="9525">
            <a:noFill/>
            <a:miter lim="800000"/>
            <a:headEnd/>
            <a:tailEnd/>
          </a:ln>
        </p:spPr>
        <p:txBody>
          <a:bodyPr>
            <a:spAutoFit/>
          </a:bodyPr>
          <a:lstStyle/>
          <a:p>
            <a:pPr algn="ctr">
              <a:buFontTx/>
              <a:buNone/>
            </a:pPr>
            <a:r>
              <a:rPr lang="en-US" b="1"/>
              <a:t>Visit the Severe Mental Illness Research Group website at the University of </a:t>
            </a:r>
          </a:p>
          <a:p>
            <a:pPr algn="ctr">
              <a:buFontTx/>
              <a:buNone/>
            </a:pPr>
            <a:r>
              <a:rPr lang="en-US" b="1"/>
              <a:t>Nebraska-Lincoln: http://www.unl.edu/dsc</a:t>
            </a:r>
          </a:p>
        </p:txBody>
      </p:sp>
      <p:graphicFrame>
        <p:nvGraphicFramePr>
          <p:cNvPr id="33" name="Table 32"/>
          <p:cNvGraphicFramePr>
            <a:graphicFrameLocks noGrp="1"/>
          </p:cNvGraphicFramePr>
          <p:nvPr/>
        </p:nvGraphicFramePr>
        <p:xfrm>
          <a:off x="17602199" y="8839201"/>
          <a:ext cx="14859000" cy="7684193"/>
        </p:xfrm>
        <a:graphic>
          <a:graphicData uri="http://schemas.openxmlformats.org/drawingml/2006/table">
            <a:tbl>
              <a:tblPr/>
              <a:tblGrid>
                <a:gridCol w="4818493"/>
                <a:gridCol w="2691710"/>
                <a:gridCol w="2449599"/>
                <a:gridCol w="2449599"/>
                <a:gridCol w="2449599"/>
              </a:tblGrid>
              <a:tr h="285711">
                <a:tc>
                  <a:txBody>
                    <a:bodyPr/>
                    <a:lstStyle/>
                    <a:p>
                      <a:pPr marL="0" marR="0" algn="l" latinLnBrk="0">
                        <a:spcBef>
                          <a:spcPts val="0"/>
                        </a:spcBef>
                        <a:spcAft>
                          <a:spcPts val="0"/>
                        </a:spcAft>
                      </a:pPr>
                      <a:r>
                        <a:rPr lang="en-US" sz="2400" kern="0" dirty="0">
                          <a:solidFill>
                            <a:srgbClr val="000000"/>
                          </a:solidFill>
                          <a:latin typeface="Times New Roman"/>
                          <a:ea typeface="Times New Roman"/>
                          <a:cs typeface="Times New Roman"/>
                        </a:rPr>
                        <a:t> </a:t>
                      </a:r>
                      <a:endParaRPr lang="en-US" sz="2400" kern="100" dirty="0">
                        <a:latin typeface="Batang"/>
                        <a:ea typeface="Malgun Gothic"/>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latinLnBrk="0">
                        <a:spcBef>
                          <a:spcPts val="0"/>
                        </a:spcBef>
                        <a:spcAft>
                          <a:spcPts val="0"/>
                        </a:spcAft>
                      </a:pPr>
                      <a:r>
                        <a:rPr lang="en-US" sz="2000" kern="0">
                          <a:solidFill>
                            <a:srgbClr val="000000"/>
                          </a:solidFill>
                          <a:latin typeface="Times New Roman"/>
                          <a:ea typeface="Times New Roman"/>
                          <a:cs typeface="Times New Roman"/>
                        </a:rPr>
                        <a:t>At Admission</a:t>
                      </a:r>
                      <a:endParaRPr lang="en-US" sz="2000" kern="100">
                        <a:latin typeface="Batang"/>
                        <a:ea typeface="Malgun Gothic"/>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latinLnBrk="0">
                        <a:spcBef>
                          <a:spcPts val="0"/>
                        </a:spcBef>
                        <a:spcAft>
                          <a:spcPts val="0"/>
                        </a:spcAft>
                      </a:pPr>
                      <a:r>
                        <a:rPr lang="en-US" sz="2000" kern="0">
                          <a:solidFill>
                            <a:srgbClr val="000000"/>
                          </a:solidFill>
                          <a:latin typeface="Times New Roman"/>
                          <a:ea typeface="Times New Roman"/>
                          <a:cs typeface="Times New Roman"/>
                        </a:rPr>
                        <a:t> 6 Month</a:t>
                      </a:r>
                      <a:endParaRPr lang="en-US" sz="2000" kern="100">
                        <a:latin typeface="Batang"/>
                        <a:ea typeface="Malgun Gothic"/>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latinLnBrk="0">
                        <a:spcBef>
                          <a:spcPts val="0"/>
                        </a:spcBef>
                        <a:spcAft>
                          <a:spcPts val="0"/>
                        </a:spcAft>
                      </a:pPr>
                      <a:r>
                        <a:rPr lang="en-US" sz="2000" kern="0">
                          <a:solidFill>
                            <a:srgbClr val="000000"/>
                          </a:solidFill>
                          <a:latin typeface="Times New Roman"/>
                          <a:ea typeface="Times New Roman"/>
                          <a:cs typeface="Times New Roman"/>
                        </a:rPr>
                        <a:t>12 Month</a:t>
                      </a:r>
                      <a:endParaRPr lang="en-US" sz="2000" kern="100">
                        <a:latin typeface="Batang"/>
                        <a:ea typeface="Malgun Gothic"/>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latinLnBrk="0">
                        <a:spcBef>
                          <a:spcPts val="0"/>
                        </a:spcBef>
                        <a:spcAft>
                          <a:spcPts val="0"/>
                        </a:spcAft>
                      </a:pPr>
                      <a:r>
                        <a:rPr lang="en-US" sz="2000" kern="0">
                          <a:solidFill>
                            <a:srgbClr val="000000"/>
                          </a:solidFill>
                          <a:latin typeface="Times New Roman"/>
                          <a:ea typeface="Times New Roman"/>
                          <a:cs typeface="Times New Roman"/>
                        </a:rPr>
                        <a:t>18 Month</a:t>
                      </a:r>
                      <a:endParaRPr lang="en-US" sz="2000" kern="100">
                        <a:latin typeface="Batang"/>
                        <a:ea typeface="Malgun Gothic"/>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285711">
                <a:tc>
                  <a:txBody>
                    <a:bodyPr/>
                    <a:lstStyle/>
                    <a:p>
                      <a:pPr marL="0" marR="0" algn="l" latinLnBrk="0">
                        <a:spcBef>
                          <a:spcPts val="0"/>
                        </a:spcBef>
                        <a:spcAft>
                          <a:spcPts val="0"/>
                        </a:spcAft>
                      </a:pPr>
                      <a:r>
                        <a:rPr lang="en-US" sz="2400" kern="0" dirty="0">
                          <a:solidFill>
                            <a:srgbClr val="000000"/>
                          </a:solidFill>
                          <a:latin typeface="Times New Roman"/>
                          <a:ea typeface="Times New Roman"/>
                          <a:cs typeface="Times New Roman"/>
                        </a:rPr>
                        <a:t> </a:t>
                      </a:r>
                      <a:endParaRPr lang="en-US" sz="2400" kern="100" dirty="0">
                        <a:latin typeface="Batang"/>
                        <a:ea typeface="Malgun Gothic"/>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latinLnBrk="0">
                        <a:spcBef>
                          <a:spcPts val="0"/>
                        </a:spcBef>
                        <a:spcAft>
                          <a:spcPts val="0"/>
                        </a:spcAft>
                      </a:pPr>
                      <a:r>
                        <a:rPr lang="en-US" sz="2000" kern="0">
                          <a:solidFill>
                            <a:srgbClr val="000000"/>
                          </a:solidFill>
                          <a:latin typeface="Times New Roman"/>
                          <a:ea typeface="Times New Roman"/>
                          <a:cs typeface="Times New Roman"/>
                        </a:rPr>
                        <a:t>(N=49)</a:t>
                      </a:r>
                      <a:endParaRPr lang="en-US" sz="2000" kern="100">
                        <a:latin typeface="Batang"/>
                        <a:ea typeface="Malgun Gothic"/>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latinLnBrk="0">
                        <a:spcBef>
                          <a:spcPts val="0"/>
                        </a:spcBef>
                        <a:spcAft>
                          <a:spcPts val="0"/>
                        </a:spcAft>
                      </a:pPr>
                      <a:r>
                        <a:rPr lang="en-US" sz="2000" kern="0">
                          <a:solidFill>
                            <a:srgbClr val="000000"/>
                          </a:solidFill>
                          <a:latin typeface="Times New Roman"/>
                          <a:ea typeface="Times New Roman"/>
                          <a:cs typeface="Times New Roman"/>
                        </a:rPr>
                        <a:t>(N=72)</a:t>
                      </a:r>
                      <a:endParaRPr lang="en-US" sz="2000" kern="100">
                        <a:latin typeface="Batang"/>
                        <a:ea typeface="Malgun Gothic"/>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latinLnBrk="0">
                        <a:spcBef>
                          <a:spcPts val="0"/>
                        </a:spcBef>
                        <a:spcAft>
                          <a:spcPts val="0"/>
                        </a:spcAft>
                      </a:pPr>
                      <a:r>
                        <a:rPr lang="en-US" sz="2000" kern="0">
                          <a:solidFill>
                            <a:srgbClr val="000000"/>
                          </a:solidFill>
                          <a:latin typeface="Times New Roman"/>
                          <a:ea typeface="Times New Roman"/>
                          <a:cs typeface="Times New Roman"/>
                        </a:rPr>
                        <a:t>(N=53)</a:t>
                      </a:r>
                      <a:endParaRPr lang="en-US" sz="2000" kern="100">
                        <a:latin typeface="Batang"/>
                        <a:ea typeface="Malgun Gothic"/>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latinLnBrk="0">
                        <a:spcBef>
                          <a:spcPts val="0"/>
                        </a:spcBef>
                        <a:spcAft>
                          <a:spcPts val="0"/>
                        </a:spcAft>
                      </a:pPr>
                      <a:r>
                        <a:rPr lang="en-US" sz="2000" kern="0">
                          <a:solidFill>
                            <a:srgbClr val="000000"/>
                          </a:solidFill>
                          <a:latin typeface="Times New Roman"/>
                          <a:ea typeface="Times New Roman"/>
                          <a:cs typeface="Times New Roman"/>
                        </a:rPr>
                        <a:t>(N=34)</a:t>
                      </a:r>
                      <a:endParaRPr lang="en-US" sz="2000" kern="100">
                        <a:latin typeface="Batang"/>
                        <a:ea typeface="Malgun Gothic"/>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r>
              <a:tr h="285711">
                <a:tc>
                  <a:txBody>
                    <a:bodyPr/>
                    <a:lstStyle/>
                    <a:p>
                      <a:pPr marL="0" marR="0" algn="l" latinLnBrk="0">
                        <a:spcBef>
                          <a:spcPts val="0"/>
                        </a:spcBef>
                        <a:spcAft>
                          <a:spcPts val="0"/>
                        </a:spcAft>
                      </a:pPr>
                      <a:r>
                        <a:rPr lang="en-US" sz="2400" kern="0" dirty="0">
                          <a:solidFill>
                            <a:srgbClr val="000000"/>
                          </a:solidFill>
                          <a:latin typeface="Times New Roman"/>
                          <a:ea typeface="Times New Roman"/>
                          <a:cs typeface="Times New Roman"/>
                        </a:rPr>
                        <a:t>Gender</a:t>
                      </a:r>
                      <a:endParaRPr lang="en-US" sz="2400" kern="100" dirty="0">
                        <a:latin typeface="Batang"/>
                        <a:ea typeface="Malgun Gothic"/>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2000">
                        <a:latin typeface="Calibri"/>
                        <a:ea typeface="Malgun Gothic"/>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2000">
                        <a:latin typeface="Calibri"/>
                        <a:ea typeface="Malgun Gothic"/>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2000">
                        <a:latin typeface="Calibri"/>
                        <a:ea typeface="Malgun Gothic"/>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a:txBody>
                    <a:bodyPr/>
                    <a:lstStyle/>
                    <a:p>
                      <a:endParaRPr lang="en-US" sz="2000">
                        <a:latin typeface="Calibri"/>
                        <a:ea typeface="Malgun Gothic"/>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r>
              <a:tr h="285711">
                <a:tc>
                  <a:txBody>
                    <a:bodyPr/>
                    <a:lstStyle/>
                    <a:p>
                      <a:pPr marL="0" marR="0" algn="l" latinLnBrk="0">
                        <a:spcBef>
                          <a:spcPts val="0"/>
                        </a:spcBef>
                        <a:spcAft>
                          <a:spcPts val="0"/>
                        </a:spcAft>
                      </a:pPr>
                      <a:r>
                        <a:rPr lang="en-US" sz="2400" kern="0" dirty="0">
                          <a:solidFill>
                            <a:srgbClr val="000000"/>
                          </a:solidFill>
                          <a:latin typeface="Times New Roman"/>
                          <a:ea typeface="Times New Roman"/>
                          <a:cs typeface="Times New Roman"/>
                        </a:rPr>
                        <a:t>      Male</a:t>
                      </a:r>
                      <a:endParaRPr lang="en-US" sz="2400" kern="100" dirty="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21 (42.86)</a:t>
                      </a:r>
                      <a:endParaRPr lang="en-US" sz="2000" kern="10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34 (47.22)</a:t>
                      </a:r>
                      <a:endParaRPr lang="en-US" sz="2000" kern="10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25 (47.17)</a:t>
                      </a:r>
                      <a:endParaRPr lang="en-US" sz="2000" kern="10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19 (55.88)</a:t>
                      </a:r>
                      <a:endParaRPr lang="en-US" sz="2000" kern="100">
                        <a:latin typeface="Batang"/>
                        <a:ea typeface="Malgun Gothic"/>
                        <a:cs typeface="Times New Roman"/>
                      </a:endParaRPr>
                    </a:p>
                  </a:txBody>
                  <a:tcPr marL="68580" marR="68580" marT="0" marB="0" anchor="b">
                    <a:lnL>
                      <a:noFill/>
                    </a:lnL>
                    <a:lnR>
                      <a:noFill/>
                    </a:lnR>
                    <a:lnT>
                      <a:noFill/>
                    </a:lnT>
                    <a:lnB>
                      <a:noFill/>
                    </a:lnB>
                  </a:tcPr>
                </a:tc>
              </a:tr>
              <a:tr h="285711">
                <a:tc>
                  <a:txBody>
                    <a:bodyPr/>
                    <a:lstStyle/>
                    <a:p>
                      <a:pPr marL="0" marR="0" algn="l" latinLnBrk="0">
                        <a:spcBef>
                          <a:spcPts val="0"/>
                        </a:spcBef>
                        <a:spcAft>
                          <a:spcPts val="0"/>
                        </a:spcAft>
                      </a:pPr>
                      <a:r>
                        <a:rPr lang="en-US" sz="2400" kern="0" dirty="0">
                          <a:solidFill>
                            <a:srgbClr val="000000"/>
                          </a:solidFill>
                          <a:latin typeface="Times New Roman"/>
                          <a:ea typeface="Times New Roman"/>
                          <a:cs typeface="Times New Roman"/>
                        </a:rPr>
                        <a:t>      Female</a:t>
                      </a:r>
                      <a:endParaRPr lang="en-US" sz="2400" kern="100" dirty="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28 (57.14)</a:t>
                      </a:r>
                      <a:endParaRPr lang="en-US" sz="2000" kern="10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38 (52.78)</a:t>
                      </a:r>
                      <a:endParaRPr lang="en-US" sz="2000" kern="10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28 (52.83)</a:t>
                      </a:r>
                      <a:endParaRPr lang="en-US" sz="2000" kern="10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15 (44.12)</a:t>
                      </a:r>
                      <a:endParaRPr lang="en-US" sz="2000" kern="100">
                        <a:latin typeface="Batang"/>
                        <a:ea typeface="Malgun Gothic"/>
                        <a:cs typeface="Times New Roman"/>
                      </a:endParaRPr>
                    </a:p>
                  </a:txBody>
                  <a:tcPr marL="68580" marR="68580" marT="0" marB="0" anchor="b">
                    <a:lnL>
                      <a:noFill/>
                    </a:lnL>
                    <a:lnR>
                      <a:noFill/>
                    </a:lnR>
                    <a:lnT>
                      <a:noFill/>
                    </a:lnT>
                    <a:lnB>
                      <a:noFill/>
                    </a:lnB>
                  </a:tcPr>
                </a:tc>
              </a:tr>
              <a:tr h="285711">
                <a:tc>
                  <a:txBody>
                    <a:bodyPr/>
                    <a:lstStyle/>
                    <a:p>
                      <a:pPr marL="0" marR="0" algn="l" latinLnBrk="0">
                        <a:spcBef>
                          <a:spcPts val="0"/>
                        </a:spcBef>
                        <a:spcAft>
                          <a:spcPts val="0"/>
                        </a:spcAft>
                      </a:pPr>
                      <a:r>
                        <a:rPr lang="en-US" sz="2400" kern="0" dirty="0">
                          <a:solidFill>
                            <a:srgbClr val="000000"/>
                          </a:solidFill>
                          <a:latin typeface="Times New Roman"/>
                          <a:ea typeface="Times New Roman"/>
                          <a:cs typeface="Times New Roman"/>
                        </a:rPr>
                        <a:t>Age</a:t>
                      </a:r>
                      <a:endParaRPr lang="en-US" sz="2400" kern="100" dirty="0">
                        <a:latin typeface="Batang"/>
                        <a:ea typeface="Malgun Gothic"/>
                        <a:cs typeface="Times New Roman"/>
                      </a:endParaRPr>
                    </a:p>
                  </a:txBody>
                  <a:tcPr marL="68580" marR="68580" marT="0" marB="0" anchor="b">
                    <a:lnL>
                      <a:noFill/>
                    </a:lnL>
                    <a:lnR>
                      <a:noFill/>
                    </a:lnR>
                    <a:lnT>
                      <a:noFill/>
                    </a:lnT>
                    <a:lnB>
                      <a:noFill/>
                    </a:lnB>
                  </a:tcPr>
                </a:tc>
                <a:tc>
                  <a:txBody>
                    <a:bodyPr/>
                    <a:lstStyle/>
                    <a:p>
                      <a:endParaRPr lang="en-US" sz="2000">
                        <a:latin typeface="Calibri"/>
                        <a:ea typeface="Malgun Gothic"/>
                        <a:cs typeface="Times New Roman"/>
                      </a:endParaRPr>
                    </a:p>
                  </a:txBody>
                  <a:tcPr marL="68580" marR="68580" marT="0" marB="0" anchor="b">
                    <a:lnL>
                      <a:noFill/>
                    </a:lnL>
                    <a:lnR>
                      <a:noFill/>
                    </a:lnR>
                    <a:lnT>
                      <a:noFill/>
                    </a:lnT>
                    <a:lnB>
                      <a:noFill/>
                    </a:lnB>
                  </a:tcPr>
                </a:tc>
                <a:tc>
                  <a:txBody>
                    <a:bodyPr/>
                    <a:lstStyle/>
                    <a:p>
                      <a:endParaRPr lang="en-US" sz="2000">
                        <a:latin typeface="Calibri"/>
                        <a:ea typeface="Malgun Gothic"/>
                        <a:cs typeface="Times New Roman"/>
                      </a:endParaRPr>
                    </a:p>
                  </a:txBody>
                  <a:tcPr marL="68580" marR="68580" marT="0" marB="0" anchor="b">
                    <a:lnL>
                      <a:noFill/>
                    </a:lnL>
                    <a:lnR>
                      <a:noFill/>
                    </a:lnR>
                    <a:lnT>
                      <a:noFill/>
                    </a:lnT>
                    <a:lnB>
                      <a:noFill/>
                    </a:lnB>
                  </a:tcPr>
                </a:tc>
                <a:tc>
                  <a:txBody>
                    <a:bodyPr/>
                    <a:lstStyle/>
                    <a:p>
                      <a:endParaRPr lang="en-US" sz="2000">
                        <a:latin typeface="Calibri"/>
                        <a:ea typeface="Malgun Gothic"/>
                        <a:cs typeface="Times New Roman"/>
                      </a:endParaRPr>
                    </a:p>
                  </a:txBody>
                  <a:tcPr marL="68580" marR="68580" marT="0" marB="0" anchor="b">
                    <a:lnL>
                      <a:noFill/>
                    </a:lnL>
                    <a:lnR>
                      <a:noFill/>
                    </a:lnR>
                    <a:lnT>
                      <a:noFill/>
                    </a:lnT>
                    <a:lnB>
                      <a:noFill/>
                    </a:lnB>
                  </a:tcPr>
                </a:tc>
                <a:tc>
                  <a:txBody>
                    <a:bodyPr/>
                    <a:lstStyle/>
                    <a:p>
                      <a:endParaRPr lang="en-US" sz="2000">
                        <a:latin typeface="Calibri"/>
                        <a:ea typeface="Malgun Gothic"/>
                        <a:cs typeface="Times New Roman"/>
                      </a:endParaRPr>
                    </a:p>
                  </a:txBody>
                  <a:tcPr marL="68580" marR="68580" marT="0" marB="0" anchor="b">
                    <a:lnL>
                      <a:noFill/>
                    </a:lnL>
                    <a:lnR>
                      <a:noFill/>
                    </a:lnR>
                    <a:lnT>
                      <a:noFill/>
                    </a:lnT>
                    <a:lnB>
                      <a:noFill/>
                    </a:lnB>
                  </a:tcPr>
                </a:tc>
              </a:tr>
              <a:tr h="285711">
                <a:tc>
                  <a:txBody>
                    <a:bodyPr/>
                    <a:lstStyle/>
                    <a:p>
                      <a:pPr marL="0" marR="0" algn="l" latinLnBrk="0">
                        <a:spcBef>
                          <a:spcPts val="0"/>
                        </a:spcBef>
                        <a:spcAft>
                          <a:spcPts val="0"/>
                        </a:spcAft>
                      </a:pPr>
                      <a:r>
                        <a:rPr lang="en-US" sz="2400" kern="0" dirty="0">
                          <a:solidFill>
                            <a:srgbClr val="000000"/>
                          </a:solidFill>
                          <a:latin typeface="Times New Roman"/>
                          <a:ea typeface="Times New Roman"/>
                          <a:cs typeface="Times New Roman"/>
                        </a:rPr>
                        <a:t>      Mean</a:t>
                      </a:r>
                      <a:endParaRPr lang="en-US" sz="2400" kern="100" dirty="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37.82</a:t>
                      </a:r>
                      <a:endParaRPr lang="en-US" sz="2000" kern="10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37.3</a:t>
                      </a:r>
                      <a:endParaRPr lang="en-US" sz="2000" kern="10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38.73</a:t>
                      </a:r>
                      <a:endParaRPr lang="en-US" sz="2000" kern="10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40.27</a:t>
                      </a:r>
                      <a:endParaRPr lang="en-US" sz="2000" kern="100">
                        <a:latin typeface="Batang"/>
                        <a:ea typeface="Malgun Gothic"/>
                        <a:cs typeface="Times New Roman"/>
                      </a:endParaRPr>
                    </a:p>
                  </a:txBody>
                  <a:tcPr marL="68580" marR="68580" marT="0" marB="0" anchor="b">
                    <a:lnL>
                      <a:noFill/>
                    </a:lnL>
                    <a:lnR>
                      <a:noFill/>
                    </a:lnR>
                    <a:lnT>
                      <a:noFill/>
                    </a:lnT>
                    <a:lnB>
                      <a:noFill/>
                    </a:lnB>
                  </a:tcPr>
                </a:tc>
              </a:tr>
              <a:tr h="285711">
                <a:tc>
                  <a:txBody>
                    <a:bodyPr/>
                    <a:lstStyle/>
                    <a:p>
                      <a:pPr marL="0" marR="0" algn="l" latinLnBrk="0">
                        <a:spcBef>
                          <a:spcPts val="0"/>
                        </a:spcBef>
                        <a:spcAft>
                          <a:spcPts val="0"/>
                        </a:spcAft>
                      </a:pPr>
                      <a:r>
                        <a:rPr lang="en-US" sz="2400" kern="0" dirty="0">
                          <a:solidFill>
                            <a:srgbClr val="000000"/>
                          </a:solidFill>
                          <a:latin typeface="Times New Roman"/>
                          <a:ea typeface="Times New Roman"/>
                          <a:cs typeface="Times New Roman"/>
                        </a:rPr>
                        <a:t>      SD</a:t>
                      </a:r>
                      <a:endParaRPr lang="en-US" sz="2400" kern="100" dirty="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12.04</a:t>
                      </a:r>
                      <a:endParaRPr lang="en-US" sz="2000" kern="10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12.55</a:t>
                      </a:r>
                      <a:endParaRPr lang="en-US" sz="2000" kern="10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12.97</a:t>
                      </a:r>
                      <a:endParaRPr lang="en-US" sz="2000" kern="10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13.36</a:t>
                      </a:r>
                      <a:endParaRPr lang="en-US" sz="2000" kern="100">
                        <a:latin typeface="Batang"/>
                        <a:ea typeface="Malgun Gothic"/>
                        <a:cs typeface="Times New Roman"/>
                      </a:endParaRPr>
                    </a:p>
                  </a:txBody>
                  <a:tcPr marL="68580" marR="68580" marT="0" marB="0" anchor="b">
                    <a:lnL>
                      <a:noFill/>
                    </a:lnL>
                    <a:lnR>
                      <a:noFill/>
                    </a:lnR>
                    <a:lnT>
                      <a:noFill/>
                    </a:lnT>
                    <a:lnB>
                      <a:noFill/>
                    </a:lnB>
                  </a:tcPr>
                </a:tc>
              </a:tr>
              <a:tr h="285711">
                <a:tc>
                  <a:txBody>
                    <a:bodyPr/>
                    <a:lstStyle/>
                    <a:p>
                      <a:pPr marL="0" marR="0" algn="l" latinLnBrk="0">
                        <a:spcBef>
                          <a:spcPts val="0"/>
                        </a:spcBef>
                        <a:spcAft>
                          <a:spcPts val="0"/>
                        </a:spcAft>
                      </a:pPr>
                      <a:r>
                        <a:rPr lang="en-US" sz="2400" kern="0" dirty="0">
                          <a:solidFill>
                            <a:srgbClr val="000000"/>
                          </a:solidFill>
                          <a:latin typeface="Times New Roman"/>
                          <a:ea typeface="Times New Roman"/>
                          <a:cs typeface="Times New Roman"/>
                        </a:rPr>
                        <a:t>Education (years)</a:t>
                      </a:r>
                      <a:endParaRPr lang="en-US" sz="2400" kern="100" dirty="0">
                        <a:latin typeface="Batang"/>
                        <a:ea typeface="Malgun Gothic"/>
                        <a:cs typeface="Times New Roman"/>
                      </a:endParaRPr>
                    </a:p>
                  </a:txBody>
                  <a:tcPr marL="68580" marR="68580" marT="0" marB="0" anchor="b">
                    <a:lnL>
                      <a:noFill/>
                    </a:lnL>
                    <a:lnR>
                      <a:noFill/>
                    </a:lnR>
                    <a:lnT>
                      <a:noFill/>
                    </a:lnT>
                    <a:lnB>
                      <a:noFill/>
                    </a:lnB>
                  </a:tcPr>
                </a:tc>
                <a:tc>
                  <a:txBody>
                    <a:bodyPr/>
                    <a:lstStyle/>
                    <a:p>
                      <a:endParaRPr lang="en-US" sz="2000" dirty="0">
                        <a:latin typeface="Calibri"/>
                        <a:ea typeface="Malgun Gothic"/>
                        <a:cs typeface="Times New Roman"/>
                      </a:endParaRPr>
                    </a:p>
                  </a:txBody>
                  <a:tcPr marL="68580" marR="68580" marT="0" marB="0" anchor="b">
                    <a:lnL>
                      <a:noFill/>
                    </a:lnL>
                    <a:lnR>
                      <a:noFill/>
                    </a:lnR>
                    <a:lnT>
                      <a:noFill/>
                    </a:lnT>
                    <a:lnB>
                      <a:noFill/>
                    </a:lnB>
                  </a:tcPr>
                </a:tc>
                <a:tc>
                  <a:txBody>
                    <a:bodyPr/>
                    <a:lstStyle/>
                    <a:p>
                      <a:endParaRPr lang="en-US" sz="2000">
                        <a:latin typeface="Calibri"/>
                        <a:ea typeface="Malgun Gothic"/>
                        <a:cs typeface="Times New Roman"/>
                      </a:endParaRPr>
                    </a:p>
                  </a:txBody>
                  <a:tcPr marL="68580" marR="68580" marT="0" marB="0" anchor="b">
                    <a:lnL>
                      <a:noFill/>
                    </a:lnL>
                    <a:lnR>
                      <a:noFill/>
                    </a:lnR>
                    <a:lnT>
                      <a:noFill/>
                    </a:lnT>
                    <a:lnB>
                      <a:noFill/>
                    </a:lnB>
                  </a:tcPr>
                </a:tc>
                <a:tc>
                  <a:txBody>
                    <a:bodyPr/>
                    <a:lstStyle/>
                    <a:p>
                      <a:endParaRPr lang="en-US" sz="2000" dirty="0">
                        <a:latin typeface="Calibri"/>
                        <a:ea typeface="Malgun Gothic"/>
                        <a:cs typeface="Times New Roman"/>
                      </a:endParaRPr>
                    </a:p>
                  </a:txBody>
                  <a:tcPr marL="68580" marR="68580" marT="0" marB="0" anchor="b">
                    <a:lnL>
                      <a:noFill/>
                    </a:lnL>
                    <a:lnR>
                      <a:noFill/>
                    </a:lnR>
                    <a:lnT>
                      <a:noFill/>
                    </a:lnT>
                    <a:lnB>
                      <a:noFill/>
                    </a:lnB>
                  </a:tcPr>
                </a:tc>
                <a:tc>
                  <a:txBody>
                    <a:bodyPr/>
                    <a:lstStyle/>
                    <a:p>
                      <a:endParaRPr lang="en-US" sz="2000" dirty="0">
                        <a:latin typeface="Calibri"/>
                        <a:ea typeface="Malgun Gothic"/>
                        <a:cs typeface="Times New Roman"/>
                      </a:endParaRPr>
                    </a:p>
                  </a:txBody>
                  <a:tcPr marL="68580" marR="68580" marT="0" marB="0" anchor="b">
                    <a:lnL>
                      <a:noFill/>
                    </a:lnL>
                    <a:lnR>
                      <a:noFill/>
                    </a:lnR>
                    <a:lnT>
                      <a:noFill/>
                    </a:lnT>
                    <a:lnB>
                      <a:noFill/>
                    </a:lnB>
                  </a:tcPr>
                </a:tc>
              </a:tr>
              <a:tr h="285711">
                <a:tc>
                  <a:txBody>
                    <a:bodyPr/>
                    <a:lstStyle/>
                    <a:p>
                      <a:pPr marL="0" marR="0" algn="l" latinLnBrk="0">
                        <a:spcBef>
                          <a:spcPts val="0"/>
                        </a:spcBef>
                        <a:spcAft>
                          <a:spcPts val="0"/>
                        </a:spcAft>
                      </a:pPr>
                      <a:r>
                        <a:rPr lang="en-US" sz="2400" kern="0" dirty="0">
                          <a:solidFill>
                            <a:srgbClr val="000000"/>
                          </a:solidFill>
                          <a:latin typeface="Times New Roman"/>
                          <a:ea typeface="Times New Roman"/>
                          <a:cs typeface="Times New Roman"/>
                        </a:rPr>
                        <a:t>      Mean</a:t>
                      </a:r>
                      <a:endParaRPr lang="en-US" sz="2400" kern="100" dirty="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12.65</a:t>
                      </a:r>
                      <a:endParaRPr lang="en-US" sz="2000" kern="10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12.35</a:t>
                      </a:r>
                      <a:endParaRPr lang="en-US" sz="2000" kern="10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12.4</a:t>
                      </a:r>
                      <a:endParaRPr lang="en-US" sz="2000" kern="10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dirty="0">
                          <a:solidFill>
                            <a:srgbClr val="000000"/>
                          </a:solidFill>
                          <a:latin typeface="Times New Roman"/>
                          <a:ea typeface="Times New Roman"/>
                          <a:cs typeface="Times New Roman"/>
                        </a:rPr>
                        <a:t>12.32</a:t>
                      </a:r>
                      <a:endParaRPr lang="en-US" sz="2000" kern="100" dirty="0">
                        <a:latin typeface="Batang"/>
                        <a:ea typeface="Malgun Gothic"/>
                        <a:cs typeface="Times New Roman"/>
                      </a:endParaRPr>
                    </a:p>
                  </a:txBody>
                  <a:tcPr marL="68580" marR="68580" marT="0" marB="0" anchor="b">
                    <a:lnL>
                      <a:noFill/>
                    </a:lnL>
                    <a:lnR>
                      <a:noFill/>
                    </a:lnR>
                    <a:lnT>
                      <a:noFill/>
                    </a:lnT>
                    <a:lnB>
                      <a:noFill/>
                    </a:lnB>
                  </a:tcPr>
                </a:tc>
              </a:tr>
              <a:tr h="285711">
                <a:tc>
                  <a:txBody>
                    <a:bodyPr/>
                    <a:lstStyle/>
                    <a:p>
                      <a:pPr marL="0" marR="0" algn="l" latinLnBrk="0">
                        <a:spcBef>
                          <a:spcPts val="0"/>
                        </a:spcBef>
                        <a:spcAft>
                          <a:spcPts val="0"/>
                        </a:spcAft>
                      </a:pPr>
                      <a:r>
                        <a:rPr lang="en-US" sz="2400" kern="0" dirty="0">
                          <a:solidFill>
                            <a:srgbClr val="000000"/>
                          </a:solidFill>
                          <a:latin typeface="Times New Roman"/>
                          <a:ea typeface="Times New Roman"/>
                          <a:cs typeface="Times New Roman"/>
                        </a:rPr>
                        <a:t>      SD</a:t>
                      </a:r>
                      <a:endParaRPr lang="en-US" sz="2400" kern="100" dirty="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1.51</a:t>
                      </a:r>
                      <a:endParaRPr lang="en-US" sz="2000" kern="10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dirty="0">
                          <a:solidFill>
                            <a:srgbClr val="000000"/>
                          </a:solidFill>
                          <a:latin typeface="Times New Roman"/>
                          <a:ea typeface="Times New Roman"/>
                          <a:cs typeface="Times New Roman"/>
                        </a:rPr>
                        <a:t>1.96</a:t>
                      </a:r>
                      <a:endParaRPr lang="en-US" sz="2000" kern="100" dirty="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1.83</a:t>
                      </a:r>
                      <a:endParaRPr lang="en-US" sz="2000" kern="10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1.61</a:t>
                      </a:r>
                      <a:endParaRPr lang="en-US" sz="2000" kern="100">
                        <a:latin typeface="Batang"/>
                        <a:ea typeface="Malgun Gothic"/>
                        <a:cs typeface="Times New Roman"/>
                      </a:endParaRPr>
                    </a:p>
                  </a:txBody>
                  <a:tcPr marL="68580" marR="68580" marT="0" marB="0" anchor="b">
                    <a:lnL>
                      <a:noFill/>
                    </a:lnL>
                    <a:lnR>
                      <a:noFill/>
                    </a:lnR>
                    <a:lnT>
                      <a:noFill/>
                    </a:lnT>
                    <a:lnB>
                      <a:noFill/>
                    </a:lnB>
                  </a:tcPr>
                </a:tc>
              </a:tr>
              <a:tr h="285711">
                <a:tc>
                  <a:txBody>
                    <a:bodyPr/>
                    <a:lstStyle/>
                    <a:p>
                      <a:pPr marL="0" marR="0" algn="l" latinLnBrk="0">
                        <a:spcBef>
                          <a:spcPts val="0"/>
                        </a:spcBef>
                        <a:spcAft>
                          <a:spcPts val="0"/>
                        </a:spcAft>
                      </a:pPr>
                      <a:r>
                        <a:rPr lang="en-US" sz="2400" kern="0" dirty="0">
                          <a:solidFill>
                            <a:srgbClr val="000000"/>
                          </a:solidFill>
                          <a:latin typeface="Times New Roman"/>
                          <a:ea typeface="Times New Roman"/>
                          <a:cs typeface="Times New Roman"/>
                        </a:rPr>
                        <a:t>Age of Onset</a:t>
                      </a:r>
                      <a:endParaRPr lang="en-US" sz="2400" kern="100" dirty="0">
                        <a:latin typeface="Batang"/>
                        <a:ea typeface="Malgun Gothic"/>
                        <a:cs typeface="Times New Roman"/>
                      </a:endParaRPr>
                    </a:p>
                  </a:txBody>
                  <a:tcPr marL="68580" marR="68580" marT="0" marB="0" anchor="b">
                    <a:lnL>
                      <a:noFill/>
                    </a:lnL>
                    <a:lnR>
                      <a:noFill/>
                    </a:lnR>
                    <a:lnT>
                      <a:noFill/>
                    </a:lnT>
                    <a:lnB>
                      <a:noFill/>
                    </a:lnB>
                  </a:tcPr>
                </a:tc>
                <a:tc>
                  <a:txBody>
                    <a:bodyPr/>
                    <a:lstStyle/>
                    <a:p>
                      <a:endParaRPr lang="en-US" sz="2000">
                        <a:latin typeface="Calibri"/>
                        <a:ea typeface="Malgun Gothic"/>
                        <a:cs typeface="Times New Roman"/>
                      </a:endParaRPr>
                    </a:p>
                  </a:txBody>
                  <a:tcPr marL="68580" marR="68580" marT="0" marB="0" anchor="b">
                    <a:lnL>
                      <a:noFill/>
                    </a:lnL>
                    <a:lnR>
                      <a:noFill/>
                    </a:lnR>
                    <a:lnT>
                      <a:noFill/>
                    </a:lnT>
                    <a:lnB>
                      <a:noFill/>
                    </a:lnB>
                  </a:tcPr>
                </a:tc>
                <a:tc>
                  <a:txBody>
                    <a:bodyPr/>
                    <a:lstStyle/>
                    <a:p>
                      <a:endParaRPr lang="en-US" sz="2000">
                        <a:latin typeface="Calibri"/>
                        <a:ea typeface="Malgun Gothic"/>
                        <a:cs typeface="Times New Roman"/>
                      </a:endParaRPr>
                    </a:p>
                  </a:txBody>
                  <a:tcPr marL="68580" marR="68580" marT="0" marB="0" anchor="b">
                    <a:lnL>
                      <a:noFill/>
                    </a:lnL>
                    <a:lnR>
                      <a:noFill/>
                    </a:lnR>
                    <a:lnT>
                      <a:noFill/>
                    </a:lnT>
                    <a:lnB>
                      <a:noFill/>
                    </a:lnB>
                  </a:tcPr>
                </a:tc>
                <a:tc>
                  <a:txBody>
                    <a:bodyPr/>
                    <a:lstStyle/>
                    <a:p>
                      <a:endParaRPr lang="en-US" sz="2000">
                        <a:latin typeface="Calibri"/>
                        <a:ea typeface="Malgun Gothic"/>
                        <a:cs typeface="Times New Roman"/>
                      </a:endParaRPr>
                    </a:p>
                  </a:txBody>
                  <a:tcPr marL="68580" marR="68580" marT="0" marB="0" anchor="b">
                    <a:lnL>
                      <a:noFill/>
                    </a:lnL>
                    <a:lnR>
                      <a:noFill/>
                    </a:lnR>
                    <a:lnT>
                      <a:noFill/>
                    </a:lnT>
                    <a:lnB>
                      <a:noFill/>
                    </a:lnB>
                  </a:tcPr>
                </a:tc>
                <a:tc>
                  <a:txBody>
                    <a:bodyPr/>
                    <a:lstStyle/>
                    <a:p>
                      <a:endParaRPr lang="en-US" sz="2000">
                        <a:latin typeface="Calibri"/>
                        <a:ea typeface="Malgun Gothic"/>
                        <a:cs typeface="Times New Roman"/>
                      </a:endParaRPr>
                    </a:p>
                  </a:txBody>
                  <a:tcPr marL="68580" marR="68580" marT="0" marB="0" anchor="b">
                    <a:lnL>
                      <a:noFill/>
                    </a:lnL>
                    <a:lnR>
                      <a:noFill/>
                    </a:lnR>
                    <a:lnT>
                      <a:noFill/>
                    </a:lnT>
                    <a:lnB>
                      <a:noFill/>
                    </a:lnB>
                  </a:tcPr>
                </a:tc>
              </a:tr>
              <a:tr h="285711">
                <a:tc>
                  <a:txBody>
                    <a:bodyPr/>
                    <a:lstStyle/>
                    <a:p>
                      <a:pPr marL="0" marR="0" algn="l" latinLnBrk="0">
                        <a:spcBef>
                          <a:spcPts val="0"/>
                        </a:spcBef>
                        <a:spcAft>
                          <a:spcPts val="0"/>
                        </a:spcAft>
                      </a:pPr>
                      <a:r>
                        <a:rPr lang="en-US" sz="2400" kern="0" dirty="0">
                          <a:solidFill>
                            <a:srgbClr val="000000"/>
                          </a:solidFill>
                          <a:latin typeface="Times New Roman"/>
                          <a:ea typeface="Times New Roman"/>
                          <a:cs typeface="Times New Roman"/>
                        </a:rPr>
                        <a:t>      Mean</a:t>
                      </a:r>
                      <a:endParaRPr lang="en-US" sz="2400" kern="100" dirty="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19.45</a:t>
                      </a:r>
                      <a:endParaRPr lang="en-US" sz="2000" kern="10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19.85</a:t>
                      </a:r>
                      <a:endParaRPr lang="en-US" sz="2000" kern="10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21.04</a:t>
                      </a:r>
                      <a:endParaRPr lang="en-US" sz="2000" kern="10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20.18</a:t>
                      </a:r>
                      <a:endParaRPr lang="en-US" sz="2000" kern="100">
                        <a:latin typeface="Batang"/>
                        <a:ea typeface="Malgun Gothic"/>
                        <a:cs typeface="Times New Roman"/>
                      </a:endParaRPr>
                    </a:p>
                  </a:txBody>
                  <a:tcPr marL="68580" marR="68580" marT="0" marB="0" anchor="b">
                    <a:lnL>
                      <a:noFill/>
                    </a:lnL>
                    <a:lnR>
                      <a:noFill/>
                    </a:lnR>
                    <a:lnT>
                      <a:noFill/>
                    </a:lnT>
                    <a:lnB>
                      <a:noFill/>
                    </a:lnB>
                  </a:tcPr>
                </a:tc>
              </a:tr>
              <a:tr h="285711">
                <a:tc>
                  <a:txBody>
                    <a:bodyPr/>
                    <a:lstStyle/>
                    <a:p>
                      <a:pPr marL="0" marR="0" algn="l" latinLnBrk="0">
                        <a:spcBef>
                          <a:spcPts val="0"/>
                        </a:spcBef>
                        <a:spcAft>
                          <a:spcPts val="0"/>
                        </a:spcAft>
                      </a:pPr>
                      <a:r>
                        <a:rPr lang="en-US" sz="2400" kern="0" dirty="0">
                          <a:solidFill>
                            <a:srgbClr val="000000"/>
                          </a:solidFill>
                          <a:latin typeface="Times New Roman"/>
                          <a:ea typeface="Times New Roman"/>
                          <a:cs typeface="Times New Roman"/>
                        </a:rPr>
                        <a:t>      SD</a:t>
                      </a:r>
                      <a:endParaRPr lang="en-US" sz="2400" kern="100" dirty="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5.68</a:t>
                      </a:r>
                      <a:endParaRPr lang="en-US" sz="2000" kern="10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8.15</a:t>
                      </a:r>
                      <a:endParaRPr lang="en-US" sz="2000" kern="10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8.73</a:t>
                      </a:r>
                      <a:endParaRPr lang="en-US" sz="2000" kern="10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6.67</a:t>
                      </a:r>
                      <a:endParaRPr lang="en-US" sz="2000" kern="100">
                        <a:latin typeface="Batang"/>
                        <a:ea typeface="Malgun Gothic"/>
                        <a:cs typeface="Times New Roman"/>
                      </a:endParaRPr>
                    </a:p>
                  </a:txBody>
                  <a:tcPr marL="68580" marR="68580" marT="0" marB="0" anchor="b">
                    <a:lnL>
                      <a:noFill/>
                    </a:lnL>
                    <a:lnR>
                      <a:noFill/>
                    </a:lnR>
                    <a:lnT>
                      <a:noFill/>
                    </a:lnT>
                    <a:lnB>
                      <a:noFill/>
                    </a:lnB>
                  </a:tcPr>
                </a:tc>
              </a:tr>
              <a:tr h="285711">
                <a:tc>
                  <a:txBody>
                    <a:bodyPr/>
                    <a:lstStyle/>
                    <a:p>
                      <a:pPr marL="0" marR="0" algn="l" latinLnBrk="0">
                        <a:spcBef>
                          <a:spcPts val="0"/>
                        </a:spcBef>
                        <a:spcAft>
                          <a:spcPts val="0"/>
                        </a:spcAft>
                      </a:pPr>
                      <a:r>
                        <a:rPr lang="en-US" sz="2400" kern="0" dirty="0">
                          <a:solidFill>
                            <a:srgbClr val="000000"/>
                          </a:solidFill>
                          <a:latin typeface="Times New Roman"/>
                          <a:ea typeface="Times New Roman"/>
                          <a:cs typeface="Times New Roman"/>
                        </a:rPr>
                        <a:t>Previous Hospitalization</a:t>
                      </a:r>
                      <a:endParaRPr lang="en-US" sz="2400" kern="100" dirty="0">
                        <a:latin typeface="Batang"/>
                        <a:ea typeface="Malgun Gothic"/>
                        <a:cs typeface="Times New Roman"/>
                      </a:endParaRPr>
                    </a:p>
                  </a:txBody>
                  <a:tcPr marL="68580" marR="68580" marT="0" marB="0" anchor="b">
                    <a:lnL>
                      <a:noFill/>
                    </a:lnL>
                    <a:lnR>
                      <a:noFill/>
                    </a:lnR>
                    <a:lnT>
                      <a:noFill/>
                    </a:lnT>
                    <a:lnB>
                      <a:noFill/>
                    </a:lnB>
                  </a:tcPr>
                </a:tc>
                <a:tc>
                  <a:txBody>
                    <a:bodyPr/>
                    <a:lstStyle/>
                    <a:p>
                      <a:endParaRPr lang="en-US" sz="2000">
                        <a:latin typeface="Calibri"/>
                        <a:ea typeface="Malgun Gothic"/>
                        <a:cs typeface="Times New Roman"/>
                      </a:endParaRPr>
                    </a:p>
                  </a:txBody>
                  <a:tcPr marL="68580" marR="68580" marT="0" marB="0" anchor="b">
                    <a:lnL>
                      <a:noFill/>
                    </a:lnL>
                    <a:lnR>
                      <a:noFill/>
                    </a:lnR>
                    <a:lnT>
                      <a:noFill/>
                    </a:lnT>
                    <a:lnB>
                      <a:noFill/>
                    </a:lnB>
                  </a:tcPr>
                </a:tc>
                <a:tc>
                  <a:txBody>
                    <a:bodyPr/>
                    <a:lstStyle/>
                    <a:p>
                      <a:endParaRPr lang="en-US" sz="2000">
                        <a:latin typeface="Calibri"/>
                        <a:ea typeface="Malgun Gothic"/>
                        <a:cs typeface="Times New Roman"/>
                      </a:endParaRPr>
                    </a:p>
                  </a:txBody>
                  <a:tcPr marL="68580" marR="68580" marT="0" marB="0" anchor="b">
                    <a:lnL>
                      <a:noFill/>
                    </a:lnL>
                    <a:lnR>
                      <a:noFill/>
                    </a:lnR>
                    <a:lnT>
                      <a:noFill/>
                    </a:lnT>
                    <a:lnB>
                      <a:noFill/>
                    </a:lnB>
                  </a:tcPr>
                </a:tc>
                <a:tc>
                  <a:txBody>
                    <a:bodyPr/>
                    <a:lstStyle/>
                    <a:p>
                      <a:endParaRPr lang="en-US" sz="2000">
                        <a:latin typeface="Calibri"/>
                        <a:ea typeface="Malgun Gothic"/>
                        <a:cs typeface="Times New Roman"/>
                      </a:endParaRPr>
                    </a:p>
                  </a:txBody>
                  <a:tcPr marL="68580" marR="68580" marT="0" marB="0" anchor="b">
                    <a:lnL>
                      <a:noFill/>
                    </a:lnL>
                    <a:lnR>
                      <a:noFill/>
                    </a:lnR>
                    <a:lnT>
                      <a:noFill/>
                    </a:lnT>
                    <a:lnB>
                      <a:noFill/>
                    </a:lnB>
                  </a:tcPr>
                </a:tc>
                <a:tc>
                  <a:txBody>
                    <a:bodyPr/>
                    <a:lstStyle/>
                    <a:p>
                      <a:endParaRPr lang="en-US" sz="2000">
                        <a:latin typeface="Calibri"/>
                        <a:ea typeface="Malgun Gothic"/>
                        <a:cs typeface="Times New Roman"/>
                      </a:endParaRPr>
                    </a:p>
                  </a:txBody>
                  <a:tcPr marL="68580" marR="68580" marT="0" marB="0" anchor="b">
                    <a:lnL>
                      <a:noFill/>
                    </a:lnL>
                    <a:lnR>
                      <a:noFill/>
                    </a:lnR>
                    <a:lnT>
                      <a:noFill/>
                    </a:lnT>
                    <a:lnB>
                      <a:noFill/>
                    </a:lnB>
                  </a:tcPr>
                </a:tc>
              </a:tr>
              <a:tr h="285711">
                <a:tc>
                  <a:txBody>
                    <a:bodyPr/>
                    <a:lstStyle/>
                    <a:p>
                      <a:pPr marL="0" marR="0" algn="l" latinLnBrk="0">
                        <a:spcBef>
                          <a:spcPts val="0"/>
                        </a:spcBef>
                        <a:spcAft>
                          <a:spcPts val="0"/>
                        </a:spcAft>
                      </a:pPr>
                      <a:r>
                        <a:rPr lang="en-US" sz="2400" kern="0" dirty="0">
                          <a:solidFill>
                            <a:srgbClr val="000000"/>
                          </a:solidFill>
                          <a:latin typeface="Times New Roman"/>
                          <a:ea typeface="Times New Roman"/>
                          <a:cs typeface="Times New Roman"/>
                        </a:rPr>
                        <a:t>      Mean</a:t>
                      </a:r>
                      <a:endParaRPr lang="en-US" sz="2400" kern="100" dirty="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9.44</a:t>
                      </a:r>
                      <a:endParaRPr lang="en-US" sz="2000" kern="10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8.09</a:t>
                      </a:r>
                      <a:endParaRPr lang="en-US" sz="2000" kern="10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8.24</a:t>
                      </a:r>
                      <a:endParaRPr lang="en-US" sz="2000" kern="10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9.56</a:t>
                      </a:r>
                      <a:endParaRPr lang="en-US" sz="2000" kern="100">
                        <a:latin typeface="Batang"/>
                        <a:ea typeface="Malgun Gothic"/>
                        <a:cs typeface="Times New Roman"/>
                      </a:endParaRPr>
                    </a:p>
                  </a:txBody>
                  <a:tcPr marL="68580" marR="68580" marT="0" marB="0" anchor="b">
                    <a:lnL>
                      <a:noFill/>
                    </a:lnL>
                    <a:lnR>
                      <a:noFill/>
                    </a:lnR>
                    <a:lnT>
                      <a:noFill/>
                    </a:lnT>
                    <a:lnB>
                      <a:noFill/>
                    </a:lnB>
                  </a:tcPr>
                </a:tc>
              </a:tr>
              <a:tr h="285711">
                <a:tc>
                  <a:txBody>
                    <a:bodyPr/>
                    <a:lstStyle/>
                    <a:p>
                      <a:pPr marL="0" marR="0" algn="l" latinLnBrk="0">
                        <a:spcBef>
                          <a:spcPts val="0"/>
                        </a:spcBef>
                        <a:spcAft>
                          <a:spcPts val="0"/>
                        </a:spcAft>
                      </a:pPr>
                      <a:r>
                        <a:rPr lang="en-US" sz="2400" kern="0" dirty="0">
                          <a:solidFill>
                            <a:srgbClr val="000000"/>
                          </a:solidFill>
                          <a:latin typeface="Times New Roman"/>
                          <a:ea typeface="Times New Roman"/>
                          <a:cs typeface="Times New Roman"/>
                        </a:rPr>
                        <a:t>      SD</a:t>
                      </a:r>
                      <a:endParaRPr lang="en-US" sz="2400" kern="100" dirty="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6.72</a:t>
                      </a:r>
                      <a:endParaRPr lang="en-US" sz="2000" kern="10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5.55</a:t>
                      </a:r>
                      <a:endParaRPr lang="en-US" sz="2000" kern="10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4.89</a:t>
                      </a:r>
                      <a:endParaRPr lang="en-US" sz="2000" kern="10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6.57</a:t>
                      </a:r>
                      <a:endParaRPr lang="en-US" sz="2000" kern="100">
                        <a:latin typeface="Batang"/>
                        <a:ea typeface="Malgun Gothic"/>
                        <a:cs typeface="Times New Roman"/>
                      </a:endParaRPr>
                    </a:p>
                  </a:txBody>
                  <a:tcPr marL="68580" marR="68580" marT="0" marB="0" anchor="b">
                    <a:lnL>
                      <a:noFill/>
                    </a:lnL>
                    <a:lnR>
                      <a:noFill/>
                    </a:lnR>
                    <a:lnT>
                      <a:noFill/>
                    </a:lnT>
                    <a:lnB>
                      <a:noFill/>
                    </a:lnB>
                  </a:tcPr>
                </a:tc>
              </a:tr>
              <a:tr h="285711">
                <a:tc>
                  <a:txBody>
                    <a:bodyPr/>
                    <a:lstStyle/>
                    <a:p>
                      <a:pPr marL="0" marR="0" algn="l" latinLnBrk="0">
                        <a:spcBef>
                          <a:spcPts val="0"/>
                        </a:spcBef>
                        <a:spcAft>
                          <a:spcPts val="0"/>
                        </a:spcAft>
                      </a:pPr>
                      <a:r>
                        <a:rPr lang="en-US" sz="2400" kern="0" dirty="0">
                          <a:solidFill>
                            <a:srgbClr val="000000"/>
                          </a:solidFill>
                          <a:latin typeface="Times New Roman"/>
                          <a:ea typeface="Times New Roman"/>
                          <a:cs typeface="Times New Roman"/>
                        </a:rPr>
                        <a:t>Axis I Diagnosis</a:t>
                      </a:r>
                      <a:endParaRPr lang="en-US" sz="2400" kern="100" dirty="0">
                        <a:latin typeface="Batang"/>
                        <a:ea typeface="Malgun Gothic"/>
                        <a:cs typeface="Times New Roman"/>
                      </a:endParaRPr>
                    </a:p>
                  </a:txBody>
                  <a:tcPr marL="68580" marR="68580" marT="0" marB="0" anchor="b">
                    <a:lnL>
                      <a:noFill/>
                    </a:lnL>
                    <a:lnR>
                      <a:noFill/>
                    </a:lnR>
                    <a:lnT>
                      <a:noFill/>
                    </a:lnT>
                    <a:lnB>
                      <a:noFill/>
                    </a:lnB>
                  </a:tcPr>
                </a:tc>
                <a:tc>
                  <a:txBody>
                    <a:bodyPr/>
                    <a:lstStyle/>
                    <a:p>
                      <a:endParaRPr lang="en-US" sz="2000">
                        <a:latin typeface="Calibri"/>
                        <a:ea typeface="Malgun Gothic"/>
                        <a:cs typeface="Times New Roman"/>
                      </a:endParaRPr>
                    </a:p>
                  </a:txBody>
                  <a:tcPr marL="68580" marR="68580" marT="0" marB="0" anchor="b">
                    <a:lnL>
                      <a:noFill/>
                    </a:lnL>
                    <a:lnR>
                      <a:noFill/>
                    </a:lnR>
                    <a:lnT>
                      <a:noFill/>
                    </a:lnT>
                    <a:lnB>
                      <a:noFill/>
                    </a:lnB>
                  </a:tcPr>
                </a:tc>
                <a:tc>
                  <a:txBody>
                    <a:bodyPr/>
                    <a:lstStyle/>
                    <a:p>
                      <a:endParaRPr lang="en-US" sz="2000">
                        <a:latin typeface="Calibri"/>
                        <a:ea typeface="Malgun Gothic"/>
                        <a:cs typeface="Times New Roman"/>
                      </a:endParaRPr>
                    </a:p>
                  </a:txBody>
                  <a:tcPr marL="68580" marR="68580" marT="0" marB="0" anchor="b">
                    <a:lnL>
                      <a:noFill/>
                    </a:lnL>
                    <a:lnR>
                      <a:noFill/>
                    </a:lnR>
                    <a:lnT>
                      <a:noFill/>
                    </a:lnT>
                    <a:lnB>
                      <a:noFill/>
                    </a:lnB>
                  </a:tcPr>
                </a:tc>
                <a:tc>
                  <a:txBody>
                    <a:bodyPr/>
                    <a:lstStyle/>
                    <a:p>
                      <a:endParaRPr lang="en-US" sz="2000">
                        <a:latin typeface="Calibri"/>
                        <a:ea typeface="Malgun Gothic"/>
                        <a:cs typeface="Times New Roman"/>
                      </a:endParaRPr>
                    </a:p>
                  </a:txBody>
                  <a:tcPr marL="68580" marR="68580" marT="0" marB="0" anchor="b">
                    <a:lnL>
                      <a:noFill/>
                    </a:lnL>
                    <a:lnR>
                      <a:noFill/>
                    </a:lnR>
                    <a:lnT>
                      <a:noFill/>
                    </a:lnT>
                    <a:lnB>
                      <a:noFill/>
                    </a:lnB>
                  </a:tcPr>
                </a:tc>
                <a:tc>
                  <a:txBody>
                    <a:bodyPr/>
                    <a:lstStyle/>
                    <a:p>
                      <a:endParaRPr lang="en-US" sz="2000">
                        <a:latin typeface="Calibri"/>
                        <a:ea typeface="Malgun Gothic"/>
                        <a:cs typeface="Times New Roman"/>
                      </a:endParaRPr>
                    </a:p>
                  </a:txBody>
                  <a:tcPr marL="68580" marR="68580" marT="0" marB="0" anchor="b">
                    <a:lnL>
                      <a:noFill/>
                    </a:lnL>
                    <a:lnR>
                      <a:noFill/>
                    </a:lnR>
                    <a:lnT>
                      <a:noFill/>
                    </a:lnT>
                    <a:lnB>
                      <a:noFill/>
                    </a:lnB>
                  </a:tcPr>
                </a:tc>
              </a:tr>
              <a:tr h="380999">
                <a:tc>
                  <a:txBody>
                    <a:bodyPr/>
                    <a:lstStyle/>
                    <a:p>
                      <a:pPr marL="0" marR="0" algn="l" latinLnBrk="0">
                        <a:spcBef>
                          <a:spcPts val="0"/>
                        </a:spcBef>
                        <a:spcAft>
                          <a:spcPts val="0"/>
                        </a:spcAft>
                      </a:pPr>
                      <a:r>
                        <a:rPr lang="en-US" sz="2400" kern="0" dirty="0">
                          <a:solidFill>
                            <a:srgbClr val="000000"/>
                          </a:solidFill>
                          <a:latin typeface="Times New Roman"/>
                          <a:ea typeface="Times New Roman"/>
                          <a:cs typeface="Times New Roman"/>
                        </a:rPr>
                        <a:t>     Schizophrenia</a:t>
                      </a:r>
                      <a:endParaRPr lang="en-US" sz="2400" kern="100" dirty="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25 (51.02)</a:t>
                      </a:r>
                      <a:endParaRPr lang="en-US" sz="2000" kern="10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29 (41.43)</a:t>
                      </a:r>
                      <a:endParaRPr lang="en-US" sz="2000" kern="10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20 (39.22)</a:t>
                      </a:r>
                      <a:endParaRPr lang="en-US" sz="2000" kern="100">
                        <a:latin typeface="Batang"/>
                        <a:ea typeface="Malgun Gothic"/>
                        <a:cs typeface="Times New Roman"/>
                      </a:endParaRPr>
                    </a:p>
                  </a:txBody>
                  <a:tcPr marL="68580" marR="68580" marT="0" marB="0" anchor="b">
                    <a:lnL>
                      <a:noFill/>
                    </a:lnL>
                    <a:lnR>
                      <a:noFill/>
                    </a:lnR>
                    <a:lnT>
                      <a:noFill/>
                    </a:lnT>
                    <a:lnB>
                      <a:noFill/>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10 (29.41)</a:t>
                      </a:r>
                      <a:endParaRPr lang="en-US" sz="2000" kern="100">
                        <a:latin typeface="Batang"/>
                        <a:ea typeface="Malgun Gothic"/>
                        <a:cs typeface="Times New Roman"/>
                      </a:endParaRPr>
                    </a:p>
                  </a:txBody>
                  <a:tcPr marL="68580" marR="68580" marT="0" marB="0" anchor="b">
                    <a:lnL>
                      <a:noFill/>
                    </a:lnL>
                    <a:lnR>
                      <a:noFill/>
                    </a:lnR>
                    <a:lnT>
                      <a:noFill/>
                    </a:lnT>
                    <a:lnB>
                      <a:noFill/>
                    </a:lnB>
                  </a:tcPr>
                </a:tc>
              </a:tr>
              <a:tr h="285711">
                <a:tc>
                  <a:txBody>
                    <a:bodyPr/>
                    <a:lstStyle/>
                    <a:p>
                      <a:pPr marL="0" marR="0" algn="l" latinLnBrk="0">
                        <a:spcBef>
                          <a:spcPts val="0"/>
                        </a:spcBef>
                        <a:spcAft>
                          <a:spcPts val="0"/>
                        </a:spcAft>
                      </a:pPr>
                      <a:r>
                        <a:rPr lang="en-US" sz="2400" kern="0" dirty="0">
                          <a:solidFill>
                            <a:srgbClr val="000000"/>
                          </a:solidFill>
                          <a:latin typeface="Times New Roman"/>
                          <a:ea typeface="Times New Roman"/>
                          <a:cs typeface="Times New Roman"/>
                        </a:rPr>
                        <a:t>     Schizoaffective</a:t>
                      </a:r>
                      <a:endParaRPr lang="en-US" sz="2400" kern="100" dirty="0">
                        <a:latin typeface="Batang"/>
                        <a:ea typeface="Malgun Gothic"/>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24 (48.98)</a:t>
                      </a:r>
                      <a:endParaRPr lang="en-US" sz="2000" kern="100">
                        <a:latin typeface="Batang"/>
                        <a:ea typeface="Malgun Gothic"/>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41 (48.57)</a:t>
                      </a:r>
                      <a:endParaRPr lang="en-US" sz="2000" kern="100">
                        <a:latin typeface="Batang"/>
                        <a:ea typeface="Malgun Gothic"/>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31 (60.78)</a:t>
                      </a:r>
                      <a:endParaRPr lang="en-US" sz="2000" kern="100">
                        <a:latin typeface="Batang"/>
                        <a:ea typeface="Malgun Gothic"/>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r" latinLnBrk="0">
                        <a:spcBef>
                          <a:spcPts val="0"/>
                        </a:spcBef>
                        <a:spcAft>
                          <a:spcPts val="0"/>
                        </a:spcAft>
                      </a:pPr>
                      <a:r>
                        <a:rPr lang="en-US" sz="2000" kern="0">
                          <a:solidFill>
                            <a:srgbClr val="000000"/>
                          </a:solidFill>
                          <a:latin typeface="Times New Roman"/>
                          <a:ea typeface="Times New Roman"/>
                          <a:cs typeface="Times New Roman"/>
                        </a:rPr>
                        <a:t>24 (70.59)</a:t>
                      </a:r>
                      <a:endParaRPr lang="en-US" sz="2000" kern="100">
                        <a:latin typeface="Batang"/>
                        <a:ea typeface="Malgun Gothic"/>
                        <a:cs typeface="Times New Roman"/>
                      </a:endParaRPr>
                    </a:p>
                  </a:txBody>
                  <a:tcPr marL="68580" marR="68580" marT="0" marB="0" anchor="b">
                    <a:lnL>
                      <a:noFill/>
                    </a:lnL>
                    <a:lnR>
                      <a:noFill/>
                    </a:lnR>
                    <a:lnT>
                      <a:noFill/>
                    </a:lnT>
                    <a:lnB w="12700" cap="flat" cmpd="sng" algn="ctr">
                      <a:solidFill>
                        <a:srgbClr val="000000"/>
                      </a:solidFill>
                      <a:prstDash val="solid"/>
                      <a:round/>
                      <a:headEnd type="none" w="med" len="med"/>
                      <a:tailEnd type="none" w="med" len="med"/>
                    </a:lnB>
                  </a:tcPr>
                </a:tc>
              </a:tr>
              <a:tr h="353754">
                <a:tc gridSpan="5">
                  <a:txBody>
                    <a:bodyPr/>
                    <a:lstStyle/>
                    <a:p>
                      <a:pPr marL="0" marR="0" algn="l" latinLnBrk="0">
                        <a:spcBef>
                          <a:spcPts val="0"/>
                        </a:spcBef>
                        <a:spcAft>
                          <a:spcPts val="0"/>
                        </a:spcAft>
                      </a:pPr>
                      <a:r>
                        <a:rPr lang="en-US" sz="2000" kern="0" dirty="0">
                          <a:solidFill>
                            <a:srgbClr val="000000"/>
                          </a:solidFill>
                          <a:latin typeface="Times New Roman"/>
                          <a:ea typeface="Times New Roman"/>
                          <a:cs typeface="Times New Roman"/>
                        </a:rPr>
                        <a:t>* Note: There were two missing responses for Race, axis I diagnosis, and marital status at 6 month  and 12 month</a:t>
                      </a:r>
                      <a:endParaRPr lang="en-US" sz="2000" kern="100" dirty="0">
                        <a:latin typeface="Batang"/>
                        <a:ea typeface="Malgun Gothic"/>
                        <a:cs typeface="Times New Roman"/>
                      </a:endParaRPr>
                    </a:p>
                  </a:txBody>
                  <a:tcPr marL="68580" marR="68580" marT="0" marB="0" anchor="b">
                    <a:lnL>
                      <a:noFill/>
                    </a:lnL>
                    <a:lnR>
                      <a:noFill/>
                    </a:lnR>
                    <a:lnT w="12700" cap="flat" cmpd="sng" algn="ctr">
                      <a:solidFill>
                        <a:srgbClr val="000000"/>
                      </a:solidFill>
                      <a:prstDash val="solid"/>
                      <a:round/>
                      <a:headEnd type="none" w="med" len="med"/>
                      <a:tailEnd type="none" w="med" len="med"/>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graphicFrame>
        <p:nvGraphicFramePr>
          <p:cNvPr id="34" name="Chart 33"/>
          <p:cNvGraphicFramePr/>
          <p:nvPr/>
        </p:nvGraphicFramePr>
        <p:xfrm>
          <a:off x="17907000" y="17145000"/>
          <a:ext cx="14859000" cy="7467600"/>
        </p:xfrm>
        <a:graphic>
          <a:graphicData uri="http://schemas.openxmlformats.org/drawingml/2006/chart">
            <c:chart xmlns:c="http://schemas.openxmlformats.org/drawingml/2006/chart" xmlns:r="http://schemas.openxmlformats.org/officeDocument/2006/relationships" r:id="rId4"/>
          </a:graphicData>
        </a:graphic>
      </p:graphicFrame>
      <p:sp>
        <p:nvSpPr>
          <p:cNvPr id="35" name="Rectangle 34"/>
          <p:cNvSpPr/>
          <p:nvPr/>
        </p:nvSpPr>
        <p:spPr bwMode="auto">
          <a:xfrm>
            <a:off x="30994350" y="18459450"/>
            <a:ext cx="2457450" cy="861774"/>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just" defTabSz="914400" rtl="0" eaLnBrk="1" fontAlgn="base" latinLnBrk="0" hangingPunct="1">
              <a:lnSpc>
                <a:spcPct val="100000"/>
              </a:lnSpc>
              <a:spcBef>
                <a:spcPct val="50000"/>
              </a:spcBef>
              <a:spcAft>
                <a:spcPct val="0"/>
              </a:spcAft>
              <a:buClrTx/>
              <a:buSzTx/>
              <a:buNone/>
              <a:tabLst/>
            </a:pPr>
            <a:r>
              <a:rPr kumimoji="0" lang="en-US" sz="5000" b="1" i="0" u="none" strike="noStrike" cap="none" normalizeH="0" baseline="0" dirty="0" smtClean="0">
                <a:ln>
                  <a:noFill/>
                </a:ln>
                <a:solidFill>
                  <a:schemeClr val="tx1"/>
                </a:solidFill>
                <a:effectLst/>
                <a:latin typeface="Times New Roman" pitchFamily="18" charset="0"/>
              </a:rPr>
              <a:t>*</a:t>
            </a:r>
            <a:endParaRPr kumimoji="0" lang="en-US" sz="4000" b="1" i="0" u="none" strike="noStrike" cap="none" normalizeH="0" baseline="0" dirty="0" smtClean="0">
              <a:ln>
                <a:noFill/>
              </a:ln>
              <a:solidFill>
                <a:schemeClr val="tx1"/>
              </a:solidFill>
              <a:effectLst/>
              <a:latin typeface="Times New Roman" pitchFamily="18" charset="0"/>
            </a:endParaRPr>
          </a:p>
        </p:txBody>
      </p:sp>
      <p:sp>
        <p:nvSpPr>
          <p:cNvPr id="36" name="Rectangle 35"/>
          <p:cNvSpPr/>
          <p:nvPr/>
        </p:nvSpPr>
        <p:spPr bwMode="auto">
          <a:xfrm>
            <a:off x="30965774" y="19354800"/>
            <a:ext cx="2562225" cy="861774"/>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a:buNone/>
            </a:pPr>
            <a:r>
              <a:rPr kumimoji="0" lang="en-US" sz="5000" b="1" i="0" u="none" strike="noStrike" cap="none" normalizeH="0" baseline="0" dirty="0" smtClean="0">
                <a:ln>
                  <a:noFill/>
                </a:ln>
                <a:solidFill>
                  <a:schemeClr val="tx1"/>
                </a:solidFill>
                <a:effectLst/>
                <a:latin typeface="Times New Roman" pitchFamily="18" charset="0"/>
              </a:rPr>
              <a:t>*</a:t>
            </a:r>
            <a:endParaRPr kumimoji="0" lang="en-US" sz="4000" b="1" i="0" u="none" strike="noStrike" cap="none" normalizeH="0" baseline="0" dirty="0" smtClean="0">
              <a:ln>
                <a:noFill/>
              </a:ln>
              <a:solidFill>
                <a:schemeClr val="tx1"/>
              </a:solidFill>
              <a:effectLst/>
              <a:latin typeface="Times New Roman" pitchFamily="18" charset="0"/>
            </a:endParaRPr>
          </a:p>
        </p:txBody>
      </p:sp>
      <p:graphicFrame>
        <p:nvGraphicFramePr>
          <p:cNvPr id="38" name="Chart 37"/>
          <p:cNvGraphicFramePr/>
          <p:nvPr/>
        </p:nvGraphicFramePr>
        <p:xfrm>
          <a:off x="17983200" y="24993600"/>
          <a:ext cx="7543800" cy="69342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39" name="Chart 38"/>
          <p:cNvGraphicFramePr/>
          <p:nvPr/>
        </p:nvGraphicFramePr>
        <p:xfrm>
          <a:off x="26289000" y="25069800"/>
          <a:ext cx="7391400" cy="6934200"/>
        </p:xfrm>
        <a:graphic>
          <a:graphicData uri="http://schemas.openxmlformats.org/drawingml/2006/chart">
            <c:chart xmlns:c="http://schemas.openxmlformats.org/drawingml/2006/chart" xmlns:r="http://schemas.openxmlformats.org/officeDocument/2006/relationships" r:id="rId6"/>
          </a:graphicData>
        </a:graphic>
      </p:graphicFrame>
      <p:sp>
        <p:nvSpPr>
          <p:cNvPr id="40" name="Rectangle 39"/>
          <p:cNvSpPr/>
          <p:nvPr/>
        </p:nvSpPr>
        <p:spPr bwMode="auto">
          <a:xfrm>
            <a:off x="20345400" y="25222200"/>
            <a:ext cx="3276600" cy="553998"/>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None/>
              <a:tabLst/>
            </a:pPr>
            <a:r>
              <a:rPr lang="en-US" sz="3000" b="1" dirty="0" smtClean="0"/>
              <a:t>Memory</a:t>
            </a:r>
            <a:endParaRPr kumimoji="0" lang="en-US" sz="3000" b="1" i="0" u="none" strike="noStrike" cap="none" normalizeH="0" baseline="0" dirty="0" smtClean="0">
              <a:ln>
                <a:noFill/>
              </a:ln>
              <a:solidFill>
                <a:schemeClr val="tx1"/>
              </a:solidFill>
              <a:effectLst/>
              <a:latin typeface="Times New Roman" pitchFamily="18" charset="0"/>
            </a:endParaRPr>
          </a:p>
        </p:txBody>
      </p:sp>
      <p:sp>
        <p:nvSpPr>
          <p:cNvPr id="41" name="Rectangle 40"/>
          <p:cNvSpPr/>
          <p:nvPr/>
        </p:nvSpPr>
        <p:spPr bwMode="auto">
          <a:xfrm>
            <a:off x="28575000" y="25146000"/>
            <a:ext cx="3276600" cy="553998"/>
          </a:xfrm>
          <a:prstGeom prst="rect">
            <a:avLst/>
          </a:prstGeom>
          <a:no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50000"/>
              </a:spcBef>
              <a:spcAft>
                <a:spcPct val="0"/>
              </a:spcAft>
              <a:buClrTx/>
              <a:buSzTx/>
              <a:buNone/>
              <a:tabLst/>
            </a:pPr>
            <a:r>
              <a:rPr lang="en-US" sz="3000" b="1" dirty="0" err="1" smtClean="0"/>
              <a:t>Visuo</a:t>
            </a:r>
            <a:r>
              <a:rPr lang="en-US" sz="3000" b="1" dirty="0" smtClean="0"/>
              <a:t>-Spatial</a:t>
            </a:r>
            <a:endParaRPr kumimoji="0" lang="en-US" sz="3000" b="1" i="0" u="none" strike="noStrike" cap="none" normalizeH="0" baseline="0" dirty="0" smtClean="0">
              <a:ln>
                <a:noFill/>
              </a:ln>
              <a:solidFill>
                <a:schemeClr val="tx1"/>
              </a:solidFill>
              <a:effectLst/>
              <a:latin typeface="Times New Roman" pitchFamily="18" charset="0"/>
            </a:endParaRPr>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Default Design">
  <a:themeElements>
    <a:clrScheme name="Default Design 8">
      <a:dk1>
        <a:srgbClr val="000000"/>
      </a:dk1>
      <a:lt1>
        <a:srgbClr val="FFFFFF"/>
      </a:lt1>
      <a:dk2>
        <a:srgbClr val="000000"/>
      </a:dk2>
      <a:lt2>
        <a:srgbClr val="808080"/>
      </a:lt2>
      <a:accent1>
        <a:srgbClr val="CC0000"/>
      </a:accent1>
      <a:accent2>
        <a:srgbClr val="FF0000"/>
      </a:accent2>
      <a:accent3>
        <a:srgbClr val="FFFFFF"/>
      </a:accent3>
      <a:accent4>
        <a:srgbClr val="000000"/>
      </a:accent4>
      <a:accent5>
        <a:srgbClr val="E2AAAA"/>
      </a:accent5>
      <a:accent6>
        <a:srgbClr val="E70000"/>
      </a:accent6>
      <a:hlink>
        <a:srgbClr val="CC0000"/>
      </a:hlink>
      <a:folHlink>
        <a:srgbClr val="B2B2B2"/>
      </a:folHlink>
    </a:clrScheme>
    <a:fontScheme name="Default Design">
      <a:majorFont>
        <a:latin typeface="BD SantaMonic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just" defTabSz="914400" rtl="0" eaLnBrk="1" fontAlgn="base" latinLnBrk="0" hangingPunct="1">
          <a:lnSpc>
            <a:spcPct val="100000"/>
          </a:lnSpc>
          <a:spcBef>
            <a:spcPct val="50000"/>
          </a:spcBef>
          <a:spcAft>
            <a:spcPct val="0"/>
          </a:spcAft>
          <a:buClrTx/>
          <a:buSzTx/>
          <a:buFontTx/>
          <a:buBlip>
            <a:blip xmlns:r="http://schemas.openxmlformats.org/officeDocument/2006/relationships" r:embed="rId1"/>
          </a:buBlip>
          <a:tabLst/>
          <a:defRPr kumimoji="0" lang="en-US" sz="2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just" defTabSz="914400" rtl="0" eaLnBrk="1" fontAlgn="base" latinLnBrk="0" hangingPunct="1">
          <a:lnSpc>
            <a:spcPct val="100000"/>
          </a:lnSpc>
          <a:spcBef>
            <a:spcPct val="50000"/>
          </a:spcBef>
          <a:spcAft>
            <a:spcPct val="0"/>
          </a:spcAft>
          <a:buClrTx/>
          <a:buSzTx/>
          <a:buFontTx/>
          <a:buBlip>
            <a:blip xmlns:r="http://schemas.openxmlformats.org/officeDocument/2006/relationships" r:embed="rId1"/>
          </a:buBlip>
          <a:tabLst/>
          <a:defRPr kumimoji="0" lang="en-US" sz="2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CC0000"/>
        </a:accent1>
        <a:accent2>
          <a:srgbClr val="FF0000"/>
        </a:accent2>
        <a:accent3>
          <a:srgbClr val="FFFFFF"/>
        </a:accent3>
        <a:accent4>
          <a:srgbClr val="000000"/>
        </a:accent4>
        <a:accent5>
          <a:srgbClr val="E2AAAA"/>
        </a:accent5>
        <a:accent6>
          <a:srgbClr val="E70000"/>
        </a:accent6>
        <a:hlink>
          <a:srgbClr val="CC000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Default Design 8">
    <a:dk1>
      <a:srgbClr val="000000"/>
    </a:dk1>
    <a:lt1>
      <a:srgbClr val="FFFFFF"/>
    </a:lt1>
    <a:dk2>
      <a:srgbClr val="000000"/>
    </a:dk2>
    <a:lt2>
      <a:srgbClr val="808080"/>
    </a:lt2>
    <a:accent1>
      <a:srgbClr val="CC0000"/>
    </a:accent1>
    <a:accent2>
      <a:srgbClr val="FF0000"/>
    </a:accent2>
    <a:accent3>
      <a:srgbClr val="FFFFFF"/>
    </a:accent3>
    <a:accent4>
      <a:srgbClr val="000000"/>
    </a:accent4>
    <a:accent5>
      <a:srgbClr val="E2AAAA"/>
    </a:accent5>
    <a:accent6>
      <a:srgbClr val="E70000"/>
    </a:accent6>
    <a:hlink>
      <a:srgbClr val="CC0000"/>
    </a:hlink>
    <a:folHlink>
      <a:srgbClr val="B2B2B2"/>
    </a:folHlink>
  </a:clrScheme>
  <a:fontScheme name="Default Design">
    <a:majorFont>
      <a:latin typeface="BD SantaMonica"/>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6532</TotalTime>
  <Words>824</Words>
  <Application>Microsoft Office PowerPoint</Application>
  <PresentationFormat>Custom</PresentationFormat>
  <Paragraphs>119</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Detecting the Unidentified Victims:  Recognized Versus Unrecognized Child Sexual Abuse  Sarah DeGue1, John Clemmons1, David DiLillo1, and Issac Martinez2   University of Nebraska-Lincoln1 Family Violence and Injury Lab  Our Lady of the Lake University2</dc:title>
  <dc:creator>Andrew and Sarah</dc:creator>
  <cp:lastModifiedBy>Kee-Hong Choi</cp:lastModifiedBy>
  <cp:revision>642</cp:revision>
  <dcterms:created xsi:type="dcterms:W3CDTF">2009-11-17T04:43:47Z</dcterms:created>
  <dcterms:modified xsi:type="dcterms:W3CDTF">2009-12-05T18:17:07Z</dcterms:modified>
</cp:coreProperties>
</file>