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51206400" cy="32918400"/>
  <p:notesSz cx="6858000" cy="9144000"/>
  <p:defaultTextStyle>
    <a:defPPr>
      <a:defRPr lang="en-US"/>
    </a:defPPr>
    <a:lvl1pPr algn="l" defTabSz="5119688" rtl="0" fontAlgn="base">
      <a:spcBef>
        <a:spcPct val="0"/>
      </a:spcBef>
      <a:spcAft>
        <a:spcPct val="0"/>
      </a:spcAft>
      <a:defRPr sz="10100" kern="1200">
        <a:solidFill>
          <a:schemeClr val="tx1"/>
        </a:solidFill>
        <a:latin typeface="Arial" pitchFamily="34" charset="0"/>
        <a:ea typeface="ＭＳ Ｐゴシック" pitchFamily="34" charset="-128"/>
        <a:cs typeface="+mn-cs"/>
      </a:defRPr>
    </a:lvl1pPr>
    <a:lvl2pPr marL="2559050" indent="-1919288" algn="l" defTabSz="5119688" rtl="0" fontAlgn="base">
      <a:spcBef>
        <a:spcPct val="0"/>
      </a:spcBef>
      <a:spcAft>
        <a:spcPct val="0"/>
      </a:spcAft>
      <a:defRPr sz="10100" kern="1200">
        <a:solidFill>
          <a:schemeClr val="tx1"/>
        </a:solidFill>
        <a:latin typeface="Arial" pitchFamily="34" charset="0"/>
        <a:ea typeface="ＭＳ Ｐゴシック" pitchFamily="34" charset="-128"/>
        <a:cs typeface="+mn-cs"/>
      </a:defRPr>
    </a:lvl2pPr>
    <a:lvl3pPr marL="5119688" indent="-3840163" algn="l" defTabSz="5119688" rtl="0" fontAlgn="base">
      <a:spcBef>
        <a:spcPct val="0"/>
      </a:spcBef>
      <a:spcAft>
        <a:spcPct val="0"/>
      </a:spcAft>
      <a:defRPr sz="10100" kern="1200">
        <a:solidFill>
          <a:schemeClr val="tx1"/>
        </a:solidFill>
        <a:latin typeface="Arial" pitchFamily="34" charset="0"/>
        <a:ea typeface="ＭＳ Ｐゴシック" pitchFamily="34" charset="-128"/>
        <a:cs typeface="+mn-cs"/>
      </a:defRPr>
    </a:lvl3pPr>
    <a:lvl4pPr marL="7680325" indent="-5759450" algn="l" defTabSz="5119688" rtl="0" fontAlgn="base">
      <a:spcBef>
        <a:spcPct val="0"/>
      </a:spcBef>
      <a:spcAft>
        <a:spcPct val="0"/>
      </a:spcAft>
      <a:defRPr sz="10100" kern="1200">
        <a:solidFill>
          <a:schemeClr val="tx1"/>
        </a:solidFill>
        <a:latin typeface="Arial" pitchFamily="34" charset="0"/>
        <a:ea typeface="ＭＳ Ｐゴシック" pitchFamily="34" charset="-128"/>
        <a:cs typeface="+mn-cs"/>
      </a:defRPr>
    </a:lvl4pPr>
    <a:lvl5pPr marL="10240963" indent="-7680325" algn="l" defTabSz="5119688" rtl="0" fontAlgn="base">
      <a:spcBef>
        <a:spcPct val="0"/>
      </a:spcBef>
      <a:spcAft>
        <a:spcPct val="0"/>
      </a:spcAft>
      <a:defRPr sz="101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01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01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01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01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2E9"/>
    <a:srgbClr val="CC1616"/>
    <a:srgbClr val="A18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58464" autoAdjust="0"/>
  </p:normalViewPr>
  <p:slideViewPr>
    <p:cSldViewPr>
      <p:cViewPr>
        <p:scale>
          <a:sx n="20" d="100"/>
          <a:sy n="20" d="100"/>
        </p:scale>
        <p:origin x="1072" y="184"/>
      </p:cViewPr>
      <p:guideLst>
        <p:guide orient="horz" pos="103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120640"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0746BF97-F5AD-4C9C-A290-85B3A0F9CC5D}" type="datetimeFigureOut">
              <a:rPr lang="en-US"/>
              <a:pPr/>
              <a:t>10/31/18</a:t>
            </a:fld>
            <a:endParaRPr lang="en-US"/>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120640"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1AF4700A-1DB9-4453-B02D-F9DBA7D0F540}" type="slidenum">
              <a:rPr lang="en-US"/>
              <a:pPr/>
              <a:t>‹#›</a:t>
            </a:fld>
            <a:endParaRPr lang="en-US"/>
          </a:p>
        </p:txBody>
      </p:sp>
    </p:spTree>
    <p:extLst>
      <p:ext uri="{BB962C8B-B14F-4D97-AF65-F5344CB8AC3E}">
        <p14:creationId xmlns:p14="http://schemas.microsoft.com/office/powerpoint/2010/main" val="486413631"/>
      </p:ext>
    </p:extLst>
  </p:cSld>
  <p:clrMap bg1="lt1" tx1="dk1" bg2="lt2" tx2="dk2" accent1="accent1" accent2="accent2" accent3="accent3" accent4="accent4" accent5="accent5" accent6="accent6" hlink="hlink" folHlink="folHlink"/>
  <p:notesStyle>
    <a:lvl1pPr algn="l" defTabSz="5119688" rtl="0" eaLnBrk="0" fontAlgn="base" hangingPunct="0">
      <a:spcBef>
        <a:spcPct val="30000"/>
      </a:spcBef>
      <a:spcAft>
        <a:spcPct val="0"/>
      </a:spcAft>
      <a:defRPr sz="6700" kern="1200">
        <a:solidFill>
          <a:schemeClr val="tx1"/>
        </a:solidFill>
        <a:latin typeface="+mn-lt"/>
        <a:ea typeface="ＭＳ Ｐゴシック" charset="0"/>
        <a:cs typeface="ＭＳ Ｐゴシック" charset="0"/>
      </a:defRPr>
    </a:lvl1pPr>
    <a:lvl2pPr marL="2559050" algn="l" defTabSz="5119688" rtl="0" eaLnBrk="0" fontAlgn="base" hangingPunct="0">
      <a:spcBef>
        <a:spcPct val="30000"/>
      </a:spcBef>
      <a:spcAft>
        <a:spcPct val="0"/>
      </a:spcAft>
      <a:defRPr sz="6700" kern="1200">
        <a:solidFill>
          <a:schemeClr val="tx1"/>
        </a:solidFill>
        <a:latin typeface="+mn-lt"/>
        <a:ea typeface="ＭＳ Ｐゴシック" charset="0"/>
        <a:cs typeface="+mn-cs"/>
      </a:defRPr>
    </a:lvl2pPr>
    <a:lvl3pPr marL="5119688" algn="l" defTabSz="5119688" rtl="0" eaLnBrk="0" fontAlgn="base" hangingPunct="0">
      <a:spcBef>
        <a:spcPct val="30000"/>
      </a:spcBef>
      <a:spcAft>
        <a:spcPct val="0"/>
      </a:spcAft>
      <a:defRPr sz="6700" kern="1200">
        <a:solidFill>
          <a:schemeClr val="tx1"/>
        </a:solidFill>
        <a:latin typeface="+mn-lt"/>
        <a:ea typeface="ＭＳ Ｐゴシック" charset="0"/>
        <a:cs typeface="+mn-cs"/>
      </a:defRPr>
    </a:lvl3pPr>
    <a:lvl4pPr marL="7680325" algn="l" defTabSz="5119688" rtl="0" eaLnBrk="0" fontAlgn="base" hangingPunct="0">
      <a:spcBef>
        <a:spcPct val="30000"/>
      </a:spcBef>
      <a:spcAft>
        <a:spcPct val="0"/>
      </a:spcAft>
      <a:defRPr sz="6700" kern="1200">
        <a:solidFill>
          <a:schemeClr val="tx1"/>
        </a:solidFill>
        <a:latin typeface="+mn-lt"/>
        <a:ea typeface="ＭＳ Ｐゴシック" charset="0"/>
        <a:cs typeface="+mn-cs"/>
      </a:defRPr>
    </a:lvl4pPr>
    <a:lvl5pPr marL="10240963" algn="l" defTabSz="5119688" rtl="0" eaLnBrk="0" fontAlgn="base" hangingPunct="0">
      <a:spcBef>
        <a:spcPct val="30000"/>
      </a:spcBef>
      <a:spcAft>
        <a:spcPct val="0"/>
      </a:spcAft>
      <a:defRPr sz="6700" kern="1200">
        <a:solidFill>
          <a:schemeClr val="tx1"/>
        </a:solidFill>
        <a:latin typeface="+mn-lt"/>
        <a:ea typeface="ＭＳ Ｐゴシック" charset="0"/>
        <a:cs typeface="+mn-cs"/>
      </a:defRPr>
    </a:lvl5pPr>
    <a:lvl6pPr marL="12801600" algn="l" defTabSz="5120640" rtl="0" eaLnBrk="1" latinLnBrk="0" hangingPunct="1">
      <a:defRPr sz="6700" kern="1200">
        <a:solidFill>
          <a:schemeClr val="tx1"/>
        </a:solidFill>
        <a:latin typeface="+mn-lt"/>
        <a:ea typeface="+mn-ea"/>
        <a:cs typeface="+mn-cs"/>
      </a:defRPr>
    </a:lvl6pPr>
    <a:lvl7pPr marL="15361920" algn="l" defTabSz="5120640" rtl="0" eaLnBrk="1" latinLnBrk="0" hangingPunct="1">
      <a:defRPr sz="6700" kern="1200">
        <a:solidFill>
          <a:schemeClr val="tx1"/>
        </a:solidFill>
        <a:latin typeface="+mn-lt"/>
        <a:ea typeface="+mn-ea"/>
        <a:cs typeface="+mn-cs"/>
      </a:defRPr>
    </a:lvl7pPr>
    <a:lvl8pPr marL="17922240" algn="l" defTabSz="5120640" rtl="0" eaLnBrk="1" latinLnBrk="0" hangingPunct="1">
      <a:defRPr sz="6700" kern="1200">
        <a:solidFill>
          <a:schemeClr val="tx1"/>
        </a:solidFill>
        <a:latin typeface="+mn-lt"/>
        <a:ea typeface="+mn-ea"/>
        <a:cs typeface="+mn-cs"/>
      </a:defRPr>
    </a:lvl8pPr>
    <a:lvl9pPr marL="20482560" algn="l" defTabSz="5120640" rtl="0" eaLnBrk="1" latinLnBrk="0" hangingPunct="1">
      <a:defRPr sz="6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762000" y="685800"/>
            <a:ext cx="5334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200" dirty="0" smtClean="0">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eaLnBrk="1" hangingPunct="1"/>
            <a:fld id="{C1E972A9-9976-4E34-B8B4-72D60B2D552A}" type="slidenum">
              <a:rPr lang="en-US" sz="1200">
                <a:latin typeface="Calibri" pitchFamily="34" charset="0"/>
              </a:rPr>
              <a:pPr eaLnBrk="1" hangingPunct="1"/>
              <a:t>1</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10226043"/>
            <a:ext cx="4352544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680960" y="18653760"/>
            <a:ext cx="35844480" cy="8412480"/>
          </a:xfrm>
        </p:spPr>
        <p:txBody>
          <a:bodyPr/>
          <a:lstStyle>
            <a:lvl1pPr marL="0" indent="0" algn="ctr">
              <a:buNone/>
              <a:defRPr>
                <a:solidFill>
                  <a:schemeClr val="tx1">
                    <a:tint val="75000"/>
                  </a:schemeClr>
                </a:solidFill>
              </a:defRPr>
            </a:lvl1pPr>
            <a:lvl2pPr marL="2560320" indent="0" algn="ctr">
              <a:buNone/>
              <a:defRPr>
                <a:solidFill>
                  <a:schemeClr val="tx1">
                    <a:tint val="75000"/>
                  </a:schemeClr>
                </a:solidFill>
              </a:defRPr>
            </a:lvl2pPr>
            <a:lvl3pPr marL="5120640" indent="0" algn="ctr">
              <a:buNone/>
              <a:defRPr>
                <a:solidFill>
                  <a:schemeClr val="tx1">
                    <a:tint val="75000"/>
                  </a:schemeClr>
                </a:solidFill>
              </a:defRPr>
            </a:lvl3pPr>
            <a:lvl4pPr marL="7680960" indent="0" algn="ctr">
              <a:buNone/>
              <a:defRPr>
                <a:solidFill>
                  <a:schemeClr val="tx1">
                    <a:tint val="75000"/>
                  </a:schemeClr>
                </a:solidFill>
              </a:defRPr>
            </a:lvl4pPr>
            <a:lvl5pPr marL="10241280" indent="0" algn="ctr">
              <a:buNone/>
              <a:defRPr>
                <a:solidFill>
                  <a:schemeClr val="tx1">
                    <a:tint val="75000"/>
                  </a:schemeClr>
                </a:solidFill>
              </a:defRPr>
            </a:lvl5pPr>
            <a:lvl6pPr marL="12801600" indent="0" algn="ctr">
              <a:buNone/>
              <a:defRPr>
                <a:solidFill>
                  <a:schemeClr val="tx1">
                    <a:tint val="75000"/>
                  </a:schemeClr>
                </a:solidFill>
              </a:defRPr>
            </a:lvl6pPr>
            <a:lvl7pPr marL="15361920" indent="0" algn="ctr">
              <a:buNone/>
              <a:defRPr>
                <a:solidFill>
                  <a:schemeClr val="tx1">
                    <a:tint val="75000"/>
                  </a:schemeClr>
                </a:solidFill>
              </a:defRPr>
            </a:lvl7pPr>
            <a:lvl8pPr marL="17922240" indent="0" algn="ctr">
              <a:buNone/>
              <a:defRPr>
                <a:solidFill>
                  <a:schemeClr val="tx1">
                    <a:tint val="75000"/>
                  </a:schemeClr>
                </a:solidFill>
              </a:defRPr>
            </a:lvl8pPr>
            <a:lvl9pPr marL="204825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E614F7C-2E2D-48D0-8E00-3093E2D15AEC}" type="datetimeFigureOut">
              <a:rPr lang="en-US"/>
              <a:pPr/>
              <a:t>10/31/18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062E22E-142C-4901-AFFB-9308EE247F2A}" type="slidenum">
              <a:rPr lang="en-US"/>
              <a:pPr/>
              <a:t>‹#›</a:t>
            </a:fld>
            <a:endParaRPr lang="en-US"/>
          </a:p>
        </p:txBody>
      </p:sp>
    </p:spTree>
    <p:extLst>
      <p:ext uri="{BB962C8B-B14F-4D97-AF65-F5344CB8AC3E}">
        <p14:creationId xmlns:p14="http://schemas.microsoft.com/office/powerpoint/2010/main" val="3819952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60C7E6E-EC3D-4FD1-812B-0FF3F90128EE}" type="datetimeFigureOut">
              <a:rPr lang="en-US"/>
              <a:pPr/>
              <a:t>10/31/18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AAEB487-8C0B-4AF0-882A-7F487D260ACE}" type="slidenum">
              <a:rPr lang="en-US"/>
              <a:pPr/>
              <a:t>‹#›</a:t>
            </a:fld>
            <a:endParaRPr lang="en-US"/>
          </a:p>
        </p:txBody>
      </p:sp>
    </p:spTree>
    <p:extLst>
      <p:ext uri="{BB962C8B-B14F-4D97-AF65-F5344CB8AC3E}">
        <p14:creationId xmlns:p14="http://schemas.microsoft.com/office/powerpoint/2010/main" val="3835700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373920" y="7033266"/>
            <a:ext cx="34564320" cy="1497939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80960" y="7033266"/>
            <a:ext cx="102839520" cy="1497939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B4F2548-14B6-4B63-A810-AD7371F5DF3F}" type="datetimeFigureOut">
              <a:rPr lang="en-US"/>
              <a:pPr/>
              <a:t>10/31/18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FB1A8CE-C006-4F07-961F-148F7DED7E15}" type="slidenum">
              <a:rPr lang="en-US"/>
              <a:pPr/>
              <a:t>‹#›</a:t>
            </a:fld>
            <a:endParaRPr lang="en-US"/>
          </a:p>
        </p:txBody>
      </p:sp>
    </p:spTree>
    <p:extLst>
      <p:ext uri="{BB962C8B-B14F-4D97-AF65-F5344CB8AC3E}">
        <p14:creationId xmlns:p14="http://schemas.microsoft.com/office/powerpoint/2010/main" val="188012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2385D11-4DA2-4605-8BDB-91D107072EED}" type="datetimeFigureOut">
              <a:rPr lang="en-US"/>
              <a:pPr/>
              <a:t>10/31/18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A693BF-BA7C-405F-816E-744AACE79A7B}" type="slidenum">
              <a:rPr lang="en-US"/>
              <a:pPr/>
              <a:t>‹#›</a:t>
            </a:fld>
            <a:endParaRPr lang="en-US"/>
          </a:p>
        </p:txBody>
      </p:sp>
    </p:spTree>
    <p:extLst>
      <p:ext uri="{BB962C8B-B14F-4D97-AF65-F5344CB8AC3E}">
        <p14:creationId xmlns:p14="http://schemas.microsoft.com/office/powerpoint/2010/main" val="998959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1153123"/>
            <a:ext cx="43525440" cy="6537960"/>
          </a:xfrm>
        </p:spPr>
        <p:txBody>
          <a:bodyPr anchor="t"/>
          <a:lstStyle>
            <a:lvl1pPr algn="l">
              <a:defRPr sz="22400" b="1" cap="all"/>
            </a:lvl1pPr>
          </a:lstStyle>
          <a:p>
            <a:r>
              <a:rPr lang="en-US" smtClean="0"/>
              <a:t>Click to edit Master title style</a:t>
            </a:r>
            <a:endParaRPr lang="en-US"/>
          </a:p>
        </p:txBody>
      </p:sp>
      <p:sp>
        <p:nvSpPr>
          <p:cNvPr id="3" name="Text Placeholder 2"/>
          <p:cNvSpPr>
            <a:spLocks noGrp="1"/>
          </p:cNvSpPr>
          <p:nvPr>
            <p:ph type="body" idx="1"/>
          </p:nvPr>
        </p:nvSpPr>
        <p:spPr>
          <a:xfrm>
            <a:off x="4044953" y="13952226"/>
            <a:ext cx="43525440" cy="7200897"/>
          </a:xfrm>
        </p:spPr>
        <p:txBody>
          <a:bodyPr anchor="b"/>
          <a:lstStyle>
            <a:lvl1pPr marL="0" indent="0">
              <a:buNone/>
              <a:defRPr sz="11200">
                <a:solidFill>
                  <a:schemeClr val="tx1">
                    <a:tint val="75000"/>
                  </a:schemeClr>
                </a:solidFill>
              </a:defRPr>
            </a:lvl1pPr>
            <a:lvl2pPr marL="2560320" indent="0">
              <a:buNone/>
              <a:defRPr sz="10100">
                <a:solidFill>
                  <a:schemeClr val="tx1">
                    <a:tint val="75000"/>
                  </a:schemeClr>
                </a:solidFill>
              </a:defRPr>
            </a:lvl2pPr>
            <a:lvl3pPr marL="5120640" indent="0">
              <a:buNone/>
              <a:defRPr sz="9000">
                <a:solidFill>
                  <a:schemeClr val="tx1">
                    <a:tint val="75000"/>
                  </a:schemeClr>
                </a:solidFill>
              </a:defRPr>
            </a:lvl3pPr>
            <a:lvl4pPr marL="7680960" indent="0">
              <a:buNone/>
              <a:defRPr sz="7800">
                <a:solidFill>
                  <a:schemeClr val="tx1">
                    <a:tint val="75000"/>
                  </a:schemeClr>
                </a:solidFill>
              </a:defRPr>
            </a:lvl4pPr>
            <a:lvl5pPr marL="10241280" indent="0">
              <a:buNone/>
              <a:defRPr sz="7800">
                <a:solidFill>
                  <a:schemeClr val="tx1">
                    <a:tint val="75000"/>
                  </a:schemeClr>
                </a:solidFill>
              </a:defRPr>
            </a:lvl5pPr>
            <a:lvl6pPr marL="12801600" indent="0">
              <a:buNone/>
              <a:defRPr sz="7800">
                <a:solidFill>
                  <a:schemeClr val="tx1">
                    <a:tint val="75000"/>
                  </a:schemeClr>
                </a:solidFill>
              </a:defRPr>
            </a:lvl6pPr>
            <a:lvl7pPr marL="15361920" indent="0">
              <a:buNone/>
              <a:defRPr sz="7800">
                <a:solidFill>
                  <a:schemeClr val="tx1">
                    <a:tint val="75000"/>
                  </a:schemeClr>
                </a:solidFill>
              </a:defRPr>
            </a:lvl7pPr>
            <a:lvl8pPr marL="17922240" indent="0">
              <a:buNone/>
              <a:defRPr sz="7800">
                <a:solidFill>
                  <a:schemeClr val="tx1">
                    <a:tint val="75000"/>
                  </a:schemeClr>
                </a:solidFill>
              </a:defRPr>
            </a:lvl8pPr>
            <a:lvl9pPr marL="20482560" indent="0">
              <a:buNone/>
              <a:defRPr sz="7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9F6FCF1C-AFBE-4053-BC02-53AEBF8B35CD}" type="datetimeFigureOut">
              <a:rPr lang="en-US"/>
              <a:pPr/>
              <a:t>10/31/18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54A6BF-30AD-435E-B155-15DCF0FC21C6}" type="slidenum">
              <a:rPr lang="en-US"/>
              <a:pPr/>
              <a:t>‹#›</a:t>
            </a:fld>
            <a:endParaRPr lang="en-US"/>
          </a:p>
        </p:txBody>
      </p:sp>
    </p:spTree>
    <p:extLst>
      <p:ext uri="{BB962C8B-B14F-4D97-AF65-F5344CB8AC3E}">
        <p14:creationId xmlns:p14="http://schemas.microsoft.com/office/powerpoint/2010/main" val="34717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80960" y="40965120"/>
            <a:ext cx="68701920" cy="115862103"/>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7236320" y="40965120"/>
            <a:ext cx="68701920" cy="115862103"/>
          </a:xfrm>
        </p:spPr>
        <p:txBody>
          <a:bodyPr/>
          <a:lstStyle>
            <a:lvl1pPr>
              <a:defRPr sz="15700"/>
            </a:lvl1pPr>
            <a:lvl2pPr>
              <a:defRPr sz="13400"/>
            </a:lvl2pPr>
            <a:lvl3pPr>
              <a:defRPr sz="112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D2311898-BB30-4155-B5FF-13C4EAF1E1C3}" type="datetimeFigureOut">
              <a:rPr lang="en-US"/>
              <a:pPr/>
              <a:t>10/31/18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AB89985-76A0-4472-85B8-E6C8D01869B9}" type="slidenum">
              <a:rPr lang="en-US"/>
              <a:pPr/>
              <a:t>‹#›</a:t>
            </a:fld>
            <a:endParaRPr lang="en-US"/>
          </a:p>
        </p:txBody>
      </p:sp>
    </p:spTree>
    <p:extLst>
      <p:ext uri="{BB962C8B-B14F-4D97-AF65-F5344CB8AC3E}">
        <p14:creationId xmlns:p14="http://schemas.microsoft.com/office/powerpoint/2010/main" val="202897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320" y="1318263"/>
            <a:ext cx="4608576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60321" y="7368543"/>
            <a:ext cx="22625053" cy="307085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4" name="Content Placeholder 3"/>
          <p:cNvSpPr>
            <a:spLocks noGrp="1"/>
          </p:cNvSpPr>
          <p:nvPr>
            <p:ph sz="half" idx="2"/>
          </p:nvPr>
        </p:nvSpPr>
        <p:spPr>
          <a:xfrm>
            <a:off x="2560321" y="10439400"/>
            <a:ext cx="22625053" cy="1896618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6012144" y="7368543"/>
            <a:ext cx="22633940" cy="3070857"/>
          </a:xfrm>
        </p:spPr>
        <p:txBody>
          <a:bodyPr anchor="b"/>
          <a:lstStyle>
            <a:lvl1pPr marL="0" indent="0">
              <a:buNone/>
              <a:defRPr sz="13400" b="1"/>
            </a:lvl1pPr>
            <a:lvl2pPr marL="2560320" indent="0">
              <a:buNone/>
              <a:defRPr sz="11200" b="1"/>
            </a:lvl2pPr>
            <a:lvl3pPr marL="5120640" indent="0">
              <a:buNone/>
              <a:defRPr sz="10100" b="1"/>
            </a:lvl3pPr>
            <a:lvl4pPr marL="7680960" indent="0">
              <a:buNone/>
              <a:defRPr sz="9000" b="1"/>
            </a:lvl4pPr>
            <a:lvl5pPr marL="10241280" indent="0">
              <a:buNone/>
              <a:defRPr sz="9000" b="1"/>
            </a:lvl5pPr>
            <a:lvl6pPr marL="12801600" indent="0">
              <a:buNone/>
              <a:defRPr sz="9000" b="1"/>
            </a:lvl6pPr>
            <a:lvl7pPr marL="15361920" indent="0">
              <a:buNone/>
              <a:defRPr sz="9000" b="1"/>
            </a:lvl7pPr>
            <a:lvl8pPr marL="17922240" indent="0">
              <a:buNone/>
              <a:defRPr sz="9000" b="1"/>
            </a:lvl8pPr>
            <a:lvl9pPr marL="20482560" indent="0">
              <a:buNone/>
              <a:defRPr sz="9000" b="1"/>
            </a:lvl9pPr>
          </a:lstStyle>
          <a:p>
            <a:pPr lvl="0"/>
            <a:r>
              <a:rPr lang="en-US" smtClean="0"/>
              <a:t>Click to edit Master text styles</a:t>
            </a:r>
          </a:p>
        </p:txBody>
      </p:sp>
      <p:sp>
        <p:nvSpPr>
          <p:cNvPr id="6" name="Content Placeholder 5"/>
          <p:cNvSpPr>
            <a:spLocks noGrp="1"/>
          </p:cNvSpPr>
          <p:nvPr>
            <p:ph sz="quarter" idx="4"/>
          </p:nvPr>
        </p:nvSpPr>
        <p:spPr>
          <a:xfrm>
            <a:off x="26012144" y="10439400"/>
            <a:ext cx="22633940" cy="18966183"/>
          </a:xfrm>
        </p:spPr>
        <p:txBody>
          <a:bodyPr/>
          <a:lstStyle>
            <a:lvl1pPr>
              <a:defRPr sz="13400"/>
            </a:lvl1pPr>
            <a:lvl2pPr>
              <a:defRPr sz="11200"/>
            </a:lvl2pPr>
            <a:lvl3pPr>
              <a:defRPr sz="10100"/>
            </a:lvl3pPr>
            <a:lvl4pPr>
              <a:defRPr sz="9000"/>
            </a:lvl4pPr>
            <a:lvl5pPr>
              <a:defRPr sz="9000"/>
            </a:lvl5pPr>
            <a:lvl6pPr>
              <a:defRPr sz="9000"/>
            </a:lvl6pPr>
            <a:lvl7pPr>
              <a:defRPr sz="9000"/>
            </a:lvl7pPr>
            <a:lvl8pPr>
              <a:defRPr sz="9000"/>
            </a:lvl8pPr>
            <a:lvl9pPr>
              <a:defRPr sz="9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D8EA2F0-89CE-41F3-9F8A-AA1D7474BA26}" type="datetimeFigureOut">
              <a:rPr lang="en-US"/>
              <a:pPr/>
              <a:t>10/31/18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EDE39B0-D5C9-4611-BFAF-DC3704CA839E}" type="slidenum">
              <a:rPr lang="en-US"/>
              <a:pPr/>
              <a:t>‹#›</a:t>
            </a:fld>
            <a:endParaRPr lang="en-US"/>
          </a:p>
        </p:txBody>
      </p:sp>
    </p:spTree>
    <p:extLst>
      <p:ext uri="{BB962C8B-B14F-4D97-AF65-F5344CB8AC3E}">
        <p14:creationId xmlns:p14="http://schemas.microsoft.com/office/powerpoint/2010/main" val="403131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0AE8EA8-4B7F-4FC2-BABA-7461DB63A594}" type="datetimeFigureOut">
              <a:rPr lang="en-US"/>
              <a:pPr/>
              <a:t>10/31/18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01E5182-94B4-43E1-AABC-0B9FA58E2F1E}" type="slidenum">
              <a:rPr lang="en-US"/>
              <a:pPr/>
              <a:t>‹#›</a:t>
            </a:fld>
            <a:endParaRPr lang="en-US"/>
          </a:p>
        </p:txBody>
      </p:sp>
    </p:spTree>
    <p:extLst>
      <p:ext uri="{BB962C8B-B14F-4D97-AF65-F5344CB8AC3E}">
        <p14:creationId xmlns:p14="http://schemas.microsoft.com/office/powerpoint/2010/main" val="74931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DA3C0A3-586A-43D1-8AF9-35F0DE89305F}" type="datetimeFigureOut">
              <a:rPr lang="en-US"/>
              <a:pPr/>
              <a:t>10/31/18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16A5CD3-22B5-4247-B670-F1A489511CA9}" type="slidenum">
              <a:rPr lang="en-US"/>
              <a:pPr/>
              <a:t>‹#›</a:t>
            </a:fld>
            <a:endParaRPr lang="en-US"/>
          </a:p>
        </p:txBody>
      </p:sp>
    </p:spTree>
    <p:extLst>
      <p:ext uri="{BB962C8B-B14F-4D97-AF65-F5344CB8AC3E}">
        <p14:creationId xmlns:p14="http://schemas.microsoft.com/office/powerpoint/2010/main" val="88581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5" y="1310640"/>
            <a:ext cx="16846553" cy="5577840"/>
          </a:xfrm>
        </p:spPr>
        <p:txBody>
          <a:bodyPr anchor="b"/>
          <a:lstStyle>
            <a:lvl1pPr algn="l">
              <a:defRPr sz="11200" b="1"/>
            </a:lvl1pPr>
          </a:lstStyle>
          <a:p>
            <a:r>
              <a:rPr lang="en-US" smtClean="0"/>
              <a:t>Click to edit Master title style</a:t>
            </a:r>
            <a:endParaRPr lang="en-US"/>
          </a:p>
        </p:txBody>
      </p:sp>
      <p:sp>
        <p:nvSpPr>
          <p:cNvPr id="3" name="Content Placeholder 2"/>
          <p:cNvSpPr>
            <a:spLocks noGrp="1"/>
          </p:cNvSpPr>
          <p:nvPr>
            <p:ph idx="1"/>
          </p:nvPr>
        </p:nvSpPr>
        <p:spPr>
          <a:xfrm>
            <a:off x="20020280" y="1310643"/>
            <a:ext cx="28625800" cy="28094943"/>
          </a:xfrm>
        </p:spPr>
        <p:txBody>
          <a:bodyPr/>
          <a:lstStyle>
            <a:lvl1pPr>
              <a:defRPr sz="17900"/>
            </a:lvl1pPr>
            <a:lvl2pPr>
              <a:defRPr sz="15700"/>
            </a:lvl2pPr>
            <a:lvl3pPr>
              <a:defRPr sz="13400"/>
            </a:lvl3pPr>
            <a:lvl4pPr>
              <a:defRPr sz="11200"/>
            </a:lvl4pPr>
            <a:lvl5pPr>
              <a:defRPr sz="11200"/>
            </a:lvl5pPr>
            <a:lvl6pPr>
              <a:defRPr sz="11200"/>
            </a:lvl6pPr>
            <a:lvl7pPr>
              <a:defRPr sz="11200"/>
            </a:lvl7pPr>
            <a:lvl8pPr>
              <a:defRPr sz="11200"/>
            </a:lvl8pPr>
            <a:lvl9pPr>
              <a:defRPr sz="1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60325" y="6888483"/>
            <a:ext cx="16846553" cy="22517103"/>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D69AE5-D251-4459-B5B4-D2C686B5AE6B}" type="datetimeFigureOut">
              <a:rPr lang="en-US"/>
              <a:pPr/>
              <a:t>10/31/18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0F80E84-89E4-450F-926F-04348C4BB38F}" type="slidenum">
              <a:rPr lang="en-US"/>
              <a:pPr/>
              <a:t>‹#›</a:t>
            </a:fld>
            <a:endParaRPr lang="en-US"/>
          </a:p>
        </p:txBody>
      </p:sp>
    </p:spTree>
    <p:extLst>
      <p:ext uri="{BB962C8B-B14F-4D97-AF65-F5344CB8AC3E}">
        <p14:creationId xmlns:p14="http://schemas.microsoft.com/office/powerpoint/2010/main" val="276898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813" y="23042881"/>
            <a:ext cx="30723840" cy="2720343"/>
          </a:xfrm>
        </p:spPr>
        <p:txBody>
          <a:bodyPr anchor="b"/>
          <a:lstStyle>
            <a:lvl1pPr algn="l">
              <a:defRPr sz="11200" b="1"/>
            </a:lvl1pPr>
          </a:lstStyle>
          <a:p>
            <a:r>
              <a:rPr lang="en-US" smtClean="0"/>
              <a:t>Click to edit Master title style</a:t>
            </a:r>
            <a:endParaRPr lang="en-US"/>
          </a:p>
        </p:txBody>
      </p:sp>
      <p:sp>
        <p:nvSpPr>
          <p:cNvPr id="3" name="Picture Placeholder 2"/>
          <p:cNvSpPr>
            <a:spLocks noGrp="1"/>
          </p:cNvSpPr>
          <p:nvPr>
            <p:ph type="pic" idx="1"/>
          </p:nvPr>
        </p:nvSpPr>
        <p:spPr>
          <a:xfrm>
            <a:off x="10036813" y="2941320"/>
            <a:ext cx="30723840" cy="19751040"/>
          </a:xfrm>
        </p:spPr>
        <p:txBody>
          <a:bodyPr rtlCol="0">
            <a:normAutofit/>
          </a:bodyPr>
          <a:lstStyle>
            <a:lvl1pPr marL="0" indent="0">
              <a:buNone/>
              <a:defRPr sz="17900"/>
            </a:lvl1pPr>
            <a:lvl2pPr marL="2560320" indent="0">
              <a:buNone/>
              <a:defRPr sz="15700"/>
            </a:lvl2pPr>
            <a:lvl3pPr marL="5120640" indent="0">
              <a:buNone/>
              <a:defRPr sz="1340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pPr lvl="0"/>
            <a:endParaRPr lang="en-US" noProof="0"/>
          </a:p>
        </p:txBody>
      </p:sp>
      <p:sp>
        <p:nvSpPr>
          <p:cNvPr id="4" name="Text Placeholder 3"/>
          <p:cNvSpPr>
            <a:spLocks noGrp="1"/>
          </p:cNvSpPr>
          <p:nvPr>
            <p:ph type="body" sz="half" idx="2"/>
          </p:nvPr>
        </p:nvSpPr>
        <p:spPr>
          <a:xfrm>
            <a:off x="10036813" y="25763224"/>
            <a:ext cx="30723840" cy="3863337"/>
          </a:xfrm>
        </p:spPr>
        <p:txBody>
          <a:bodyPr/>
          <a:lstStyle>
            <a:lvl1pPr marL="0" indent="0">
              <a:buNone/>
              <a:defRPr sz="7800"/>
            </a:lvl1pPr>
            <a:lvl2pPr marL="2560320" indent="0">
              <a:buNone/>
              <a:defRPr sz="6700"/>
            </a:lvl2pPr>
            <a:lvl3pPr marL="5120640" indent="0">
              <a:buNone/>
              <a:defRPr sz="5600"/>
            </a:lvl3pPr>
            <a:lvl4pPr marL="7680960" indent="0">
              <a:buNone/>
              <a:defRPr sz="5000"/>
            </a:lvl4pPr>
            <a:lvl5pPr marL="10241280" indent="0">
              <a:buNone/>
              <a:defRPr sz="5000"/>
            </a:lvl5pPr>
            <a:lvl6pPr marL="12801600" indent="0">
              <a:buNone/>
              <a:defRPr sz="5000"/>
            </a:lvl6pPr>
            <a:lvl7pPr marL="15361920" indent="0">
              <a:buNone/>
              <a:defRPr sz="5000"/>
            </a:lvl7pPr>
            <a:lvl8pPr marL="17922240" indent="0">
              <a:buNone/>
              <a:defRPr sz="5000"/>
            </a:lvl8pPr>
            <a:lvl9pPr marL="20482560" indent="0">
              <a:buNone/>
              <a:defRPr sz="5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26D409E-B9CE-4683-9E69-8DED1BFC6D2D}" type="datetimeFigureOut">
              <a:rPr lang="en-US"/>
              <a:pPr/>
              <a:t>10/31/18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B29EBC8-C291-4A85-B75A-7995F991ADCD}" type="slidenum">
              <a:rPr lang="en-US"/>
              <a:pPr/>
              <a:t>‹#›</a:t>
            </a:fld>
            <a:endParaRPr lang="en-US"/>
          </a:p>
        </p:txBody>
      </p:sp>
    </p:spTree>
    <p:extLst>
      <p:ext uri="{BB962C8B-B14F-4D97-AF65-F5344CB8AC3E}">
        <p14:creationId xmlns:p14="http://schemas.microsoft.com/office/powerpoint/2010/main" val="4966405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60639" y="1318533"/>
            <a:ext cx="460851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2064" tIns="256032" rIns="512064" bIns="25603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560639" y="7681233"/>
            <a:ext cx="46085125" cy="2172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2064" tIns="256032" rIns="512064" bIns="25603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560639" y="30509936"/>
            <a:ext cx="11947525" cy="1752600"/>
          </a:xfrm>
          <a:prstGeom prst="rect">
            <a:avLst/>
          </a:prstGeom>
        </p:spPr>
        <p:txBody>
          <a:bodyPr vert="horz" wrap="square" lIns="512064" tIns="256032" rIns="512064" bIns="256032" numCol="1" anchor="ctr" anchorCtr="0" compatLnSpc="1">
            <a:prstTxWarp prst="textNoShape">
              <a:avLst/>
            </a:prstTxWarp>
          </a:bodyPr>
          <a:lstStyle>
            <a:lvl1pPr>
              <a:defRPr sz="6700">
                <a:solidFill>
                  <a:srgbClr val="898989"/>
                </a:solidFill>
                <a:latin typeface="Calibri" pitchFamily="34" charset="0"/>
              </a:defRPr>
            </a:lvl1pPr>
          </a:lstStyle>
          <a:p>
            <a:fld id="{660E9B35-83FE-4F4D-8DAA-11B50AF4A6F3}" type="datetimeFigureOut">
              <a:rPr lang="en-US"/>
              <a:pPr/>
              <a:t>10/31/18</a:t>
            </a:fld>
            <a:endParaRPr lang="en-US"/>
          </a:p>
        </p:txBody>
      </p:sp>
      <p:sp>
        <p:nvSpPr>
          <p:cNvPr id="5" name="Footer Placeholder 4"/>
          <p:cNvSpPr>
            <a:spLocks noGrp="1"/>
          </p:cNvSpPr>
          <p:nvPr>
            <p:ph type="ftr" sz="quarter" idx="3"/>
          </p:nvPr>
        </p:nvSpPr>
        <p:spPr>
          <a:xfrm>
            <a:off x="17495839" y="30509936"/>
            <a:ext cx="16214725" cy="1752600"/>
          </a:xfrm>
          <a:prstGeom prst="rect">
            <a:avLst/>
          </a:prstGeom>
        </p:spPr>
        <p:txBody>
          <a:bodyPr vert="horz" lIns="512064" tIns="256032" rIns="512064" bIns="256032" rtlCol="0" anchor="ctr"/>
          <a:lstStyle>
            <a:lvl1pPr algn="ctr" defTabSz="5120640" fontAlgn="auto">
              <a:spcBef>
                <a:spcPts val="0"/>
              </a:spcBef>
              <a:spcAft>
                <a:spcPts val="0"/>
              </a:spcAft>
              <a:defRPr sz="67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36698239" y="30509936"/>
            <a:ext cx="11947525" cy="1752600"/>
          </a:xfrm>
          <a:prstGeom prst="rect">
            <a:avLst/>
          </a:prstGeom>
        </p:spPr>
        <p:txBody>
          <a:bodyPr vert="horz" wrap="square" lIns="512064" tIns="256032" rIns="512064" bIns="256032" numCol="1" anchor="ctr" anchorCtr="0" compatLnSpc="1">
            <a:prstTxWarp prst="textNoShape">
              <a:avLst/>
            </a:prstTxWarp>
          </a:bodyPr>
          <a:lstStyle>
            <a:lvl1pPr algn="r">
              <a:defRPr sz="6700">
                <a:solidFill>
                  <a:srgbClr val="898989"/>
                </a:solidFill>
                <a:latin typeface="Calibri" pitchFamily="34" charset="0"/>
              </a:defRPr>
            </a:lvl1pPr>
          </a:lstStyle>
          <a:p>
            <a:fld id="{1DA5EDAC-B808-45FB-9F57-A727F29B58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119688" rtl="0" eaLnBrk="0" fontAlgn="base" hangingPunct="0">
        <a:spcBef>
          <a:spcPct val="0"/>
        </a:spcBef>
        <a:spcAft>
          <a:spcPct val="0"/>
        </a:spcAft>
        <a:defRPr sz="24600" kern="1200">
          <a:solidFill>
            <a:schemeClr val="tx1"/>
          </a:solidFill>
          <a:latin typeface="+mj-lt"/>
          <a:ea typeface="ＭＳ Ｐゴシック" charset="0"/>
          <a:cs typeface="ＭＳ Ｐゴシック" charset="0"/>
        </a:defRPr>
      </a:lvl1pPr>
      <a:lvl2pPr algn="ctr" defTabSz="5119688" rtl="0" eaLnBrk="0" fontAlgn="base" hangingPunct="0">
        <a:spcBef>
          <a:spcPct val="0"/>
        </a:spcBef>
        <a:spcAft>
          <a:spcPct val="0"/>
        </a:spcAft>
        <a:defRPr sz="24600">
          <a:solidFill>
            <a:schemeClr val="tx1"/>
          </a:solidFill>
          <a:latin typeface="Calibri" charset="0"/>
          <a:ea typeface="ＭＳ Ｐゴシック" charset="0"/>
          <a:cs typeface="ＭＳ Ｐゴシック" charset="0"/>
        </a:defRPr>
      </a:lvl2pPr>
      <a:lvl3pPr algn="ctr" defTabSz="5119688" rtl="0" eaLnBrk="0" fontAlgn="base" hangingPunct="0">
        <a:spcBef>
          <a:spcPct val="0"/>
        </a:spcBef>
        <a:spcAft>
          <a:spcPct val="0"/>
        </a:spcAft>
        <a:defRPr sz="24600">
          <a:solidFill>
            <a:schemeClr val="tx1"/>
          </a:solidFill>
          <a:latin typeface="Calibri" charset="0"/>
          <a:ea typeface="ＭＳ Ｐゴシック" charset="0"/>
          <a:cs typeface="ＭＳ Ｐゴシック" charset="0"/>
        </a:defRPr>
      </a:lvl3pPr>
      <a:lvl4pPr algn="ctr" defTabSz="5119688" rtl="0" eaLnBrk="0" fontAlgn="base" hangingPunct="0">
        <a:spcBef>
          <a:spcPct val="0"/>
        </a:spcBef>
        <a:spcAft>
          <a:spcPct val="0"/>
        </a:spcAft>
        <a:defRPr sz="24600">
          <a:solidFill>
            <a:schemeClr val="tx1"/>
          </a:solidFill>
          <a:latin typeface="Calibri" charset="0"/>
          <a:ea typeface="ＭＳ Ｐゴシック" charset="0"/>
          <a:cs typeface="ＭＳ Ｐゴシック" charset="0"/>
        </a:defRPr>
      </a:lvl4pPr>
      <a:lvl5pPr algn="ctr" defTabSz="5119688" rtl="0" eaLnBrk="0" fontAlgn="base" hangingPunct="0">
        <a:spcBef>
          <a:spcPct val="0"/>
        </a:spcBef>
        <a:spcAft>
          <a:spcPct val="0"/>
        </a:spcAft>
        <a:defRPr sz="24600">
          <a:solidFill>
            <a:schemeClr val="tx1"/>
          </a:solidFill>
          <a:latin typeface="Calibri" charset="0"/>
          <a:ea typeface="ＭＳ Ｐゴシック" charset="0"/>
          <a:cs typeface="ＭＳ Ｐゴシック" charset="0"/>
        </a:defRPr>
      </a:lvl5pPr>
      <a:lvl6pPr marL="640080" algn="ctr" defTabSz="5120640" rtl="0" fontAlgn="base">
        <a:spcBef>
          <a:spcPct val="0"/>
        </a:spcBef>
        <a:spcAft>
          <a:spcPct val="0"/>
        </a:spcAft>
        <a:defRPr sz="24600">
          <a:solidFill>
            <a:schemeClr val="tx1"/>
          </a:solidFill>
          <a:latin typeface="Calibri" charset="0"/>
          <a:ea typeface="ＭＳ Ｐゴシック" charset="0"/>
        </a:defRPr>
      </a:lvl6pPr>
      <a:lvl7pPr marL="1280160" algn="ctr" defTabSz="5120640" rtl="0" fontAlgn="base">
        <a:spcBef>
          <a:spcPct val="0"/>
        </a:spcBef>
        <a:spcAft>
          <a:spcPct val="0"/>
        </a:spcAft>
        <a:defRPr sz="24600">
          <a:solidFill>
            <a:schemeClr val="tx1"/>
          </a:solidFill>
          <a:latin typeface="Calibri" charset="0"/>
          <a:ea typeface="ＭＳ Ｐゴシック" charset="0"/>
        </a:defRPr>
      </a:lvl7pPr>
      <a:lvl8pPr marL="1920240" algn="ctr" defTabSz="5120640" rtl="0" fontAlgn="base">
        <a:spcBef>
          <a:spcPct val="0"/>
        </a:spcBef>
        <a:spcAft>
          <a:spcPct val="0"/>
        </a:spcAft>
        <a:defRPr sz="24600">
          <a:solidFill>
            <a:schemeClr val="tx1"/>
          </a:solidFill>
          <a:latin typeface="Calibri" charset="0"/>
          <a:ea typeface="ＭＳ Ｐゴシック" charset="0"/>
        </a:defRPr>
      </a:lvl8pPr>
      <a:lvl9pPr marL="2560320" algn="ctr" defTabSz="5120640" rtl="0" fontAlgn="base">
        <a:spcBef>
          <a:spcPct val="0"/>
        </a:spcBef>
        <a:spcAft>
          <a:spcPct val="0"/>
        </a:spcAft>
        <a:defRPr sz="24600">
          <a:solidFill>
            <a:schemeClr val="tx1"/>
          </a:solidFill>
          <a:latin typeface="Calibri" charset="0"/>
          <a:ea typeface="ＭＳ Ｐゴシック" charset="0"/>
        </a:defRPr>
      </a:lvl9pPr>
    </p:titleStyle>
    <p:bodyStyle>
      <a:lvl1pPr marL="1919288" indent="-1919288" algn="l" defTabSz="5119688" rtl="0" eaLnBrk="0" fontAlgn="base" hangingPunct="0">
        <a:spcBef>
          <a:spcPct val="20000"/>
        </a:spcBef>
        <a:spcAft>
          <a:spcPct val="0"/>
        </a:spcAft>
        <a:buFont typeface="Arial" pitchFamily="34" charset="0"/>
        <a:buChar char="•"/>
        <a:defRPr sz="17900" kern="1200">
          <a:solidFill>
            <a:schemeClr val="tx1"/>
          </a:solidFill>
          <a:latin typeface="+mn-lt"/>
          <a:ea typeface="ＭＳ Ｐゴシック" charset="0"/>
          <a:cs typeface="ＭＳ Ｐゴシック" charset="0"/>
        </a:defRPr>
      </a:lvl1pPr>
      <a:lvl2pPr marL="4159250" indent="-1600200" algn="l" defTabSz="5119688" rtl="0" eaLnBrk="0" fontAlgn="base" hangingPunct="0">
        <a:spcBef>
          <a:spcPct val="20000"/>
        </a:spcBef>
        <a:spcAft>
          <a:spcPct val="0"/>
        </a:spcAft>
        <a:buFont typeface="Arial" pitchFamily="34" charset="0"/>
        <a:buChar char="–"/>
        <a:defRPr sz="15700" kern="1200">
          <a:solidFill>
            <a:schemeClr val="tx1"/>
          </a:solidFill>
          <a:latin typeface="+mn-lt"/>
          <a:ea typeface="ＭＳ Ｐゴシック" charset="0"/>
          <a:cs typeface="+mn-cs"/>
        </a:defRPr>
      </a:lvl2pPr>
      <a:lvl3pPr marL="6400800" indent="-1279525" algn="l" defTabSz="5119688" rtl="0" eaLnBrk="0" fontAlgn="base" hangingPunct="0">
        <a:spcBef>
          <a:spcPct val="20000"/>
        </a:spcBef>
        <a:spcAft>
          <a:spcPct val="0"/>
        </a:spcAft>
        <a:buFont typeface="Arial" pitchFamily="34" charset="0"/>
        <a:buChar char="•"/>
        <a:defRPr sz="13400" kern="1200">
          <a:solidFill>
            <a:schemeClr val="tx1"/>
          </a:solidFill>
          <a:latin typeface="+mn-lt"/>
          <a:ea typeface="ＭＳ Ｐゴシック" charset="0"/>
          <a:cs typeface="+mn-cs"/>
        </a:defRPr>
      </a:lvl3pPr>
      <a:lvl4pPr marL="8959850" indent="-1279525" algn="l" defTabSz="5119688" rtl="0" eaLnBrk="0" fontAlgn="base" hangingPunct="0">
        <a:spcBef>
          <a:spcPct val="20000"/>
        </a:spcBef>
        <a:spcAft>
          <a:spcPct val="0"/>
        </a:spcAft>
        <a:buFont typeface="Arial" pitchFamily="34" charset="0"/>
        <a:buChar char="–"/>
        <a:defRPr sz="11200" kern="1200">
          <a:solidFill>
            <a:schemeClr val="tx1"/>
          </a:solidFill>
          <a:latin typeface="+mn-lt"/>
          <a:ea typeface="ＭＳ Ｐゴシック" charset="0"/>
          <a:cs typeface="+mn-cs"/>
        </a:defRPr>
      </a:lvl4pPr>
      <a:lvl5pPr marL="11520488" indent="-1279525" algn="l" defTabSz="5119688" rtl="0" eaLnBrk="0" fontAlgn="base" hangingPunct="0">
        <a:spcBef>
          <a:spcPct val="20000"/>
        </a:spcBef>
        <a:spcAft>
          <a:spcPct val="0"/>
        </a:spcAft>
        <a:buFont typeface="Arial" pitchFamily="34" charset="0"/>
        <a:buChar char="»"/>
        <a:defRPr sz="11200" kern="1200">
          <a:solidFill>
            <a:schemeClr val="tx1"/>
          </a:solidFill>
          <a:latin typeface="+mn-lt"/>
          <a:ea typeface="ＭＳ Ｐゴシック" charset="0"/>
          <a:cs typeface="+mn-cs"/>
        </a:defRPr>
      </a:lvl5pPr>
      <a:lvl6pPr marL="1408176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6pPr>
      <a:lvl7pPr marL="1664208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7pPr>
      <a:lvl8pPr marL="1920240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8pPr>
      <a:lvl9pPr marL="21762720" indent="-1280160" algn="l" defTabSz="5120640" rtl="0" eaLnBrk="1" latinLnBrk="0" hangingPunct="1">
        <a:spcBef>
          <a:spcPct val="20000"/>
        </a:spcBef>
        <a:buFont typeface="Arial" pitchFamily="34" charset="0"/>
        <a:buChar char="•"/>
        <a:defRPr sz="11200" kern="1200">
          <a:solidFill>
            <a:schemeClr val="tx1"/>
          </a:solidFill>
          <a:latin typeface="+mn-lt"/>
          <a:ea typeface="+mn-ea"/>
          <a:cs typeface="+mn-cs"/>
        </a:defRPr>
      </a:lvl9pPr>
    </p:bodyStyle>
    <p:otherStyle>
      <a:defPPr>
        <a:defRPr lang="en-US"/>
      </a:defPPr>
      <a:lvl1pPr marL="0" algn="l" defTabSz="5120640" rtl="0" eaLnBrk="1" latinLnBrk="0" hangingPunct="1">
        <a:defRPr sz="10100" kern="1200">
          <a:solidFill>
            <a:schemeClr val="tx1"/>
          </a:solidFill>
          <a:latin typeface="+mn-lt"/>
          <a:ea typeface="+mn-ea"/>
          <a:cs typeface="+mn-cs"/>
        </a:defRPr>
      </a:lvl1pPr>
      <a:lvl2pPr marL="2560320" algn="l" defTabSz="5120640" rtl="0" eaLnBrk="1" latinLnBrk="0" hangingPunct="1">
        <a:defRPr sz="10100" kern="1200">
          <a:solidFill>
            <a:schemeClr val="tx1"/>
          </a:solidFill>
          <a:latin typeface="+mn-lt"/>
          <a:ea typeface="+mn-ea"/>
          <a:cs typeface="+mn-cs"/>
        </a:defRPr>
      </a:lvl2pPr>
      <a:lvl3pPr marL="5120640" algn="l" defTabSz="5120640" rtl="0" eaLnBrk="1" latinLnBrk="0" hangingPunct="1">
        <a:defRPr sz="10100" kern="1200">
          <a:solidFill>
            <a:schemeClr val="tx1"/>
          </a:solidFill>
          <a:latin typeface="+mn-lt"/>
          <a:ea typeface="+mn-ea"/>
          <a:cs typeface="+mn-cs"/>
        </a:defRPr>
      </a:lvl3pPr>
      <a:lvl4pPr marL="7680960" algn="l" defTabSz="5120640" rtl="0" eaLnBrk="1" latinLnBrk="0" hangingPunct="1">
        <a:defRPr sz="10100" kern="1200">
          <a:solidFill>
            <a:schemeClr val="tx1"/>
          </a:solidFill>
          <a:latin typeface="+mn-lt"/>
          <a:ea typeface="+mn-ea"/>
          <a:cs typeface="+mn-cs"/>
        </a:defRPr>
      </a:lvl4pPr>
      <a:lvl5pPr marL="10241280" algn="l" defTabSz="5120640" rtl="0" eaLnBrk="1" latinLnBrk="0" hangingPunct="1">
        <a:defRPr sz="10100" kern="1200">
          <a:solidFill>
            <a:schemeClr val="tx1"/>
          </a:solidFill>
          <a:latin typeface="+mn-lt"/>
          <a:ea typeface="+mn-ea"/>
          <a:cs typeface="+mn-cs"/>
        </a:defRPr>
      </a:lvl5pPr>
      <a:lvl6pPr marL="12801600" algn="l" defTabSz="5120640" rtl="0" eaLnBrk="1" latinLnBrk="0" hangingPunct="1">
        <a:defRPr sz="10100" kern="1200">
          <a:solidFill>
            <a:schemeClr val="tx1"/>
          </a:solidFill>
          <a:latin typeface="+mn-lt"/>
          <a:ea typeface="+mn-ea"/>
          <a:cs typeface="+mn-cs"/>
        </a:defRPr>
      </a:lvl6pPr>
      <a:lvl7pPr marL="15361920" algn="l" defTabSz="5120640" rtl="0" eaLnBrk="1" latinLnBrk="0" hangingPunct="1">
        <a:defRPr sz="10100" kern="1200">
          <a:solidFill>
            <a:schemeClr val="tx1"/>
          </a:solidFill>
          <a:latin typeface="+mn-lt"/>
          <a:ea typeface="+mn-ea"/>
          <a:cs typeface="+mn-cs"/>
        </a:defRPr>
      </a:lvl7pPr>
      <a:lvl8pPr marL="17922240" algn="l" defTabSz="5120640" rtl="0" eaLnBrk="1" latinLnBrk="0" hangingPunct="1">
        <a:defRPr sz="10100" kern="1200">
          <a:solidFill>
            <a:schemeClr val="tx1"/>
          </a:solidFill>
          <a:latin typeface="+mn-lt"/>
          <a:ea typeface="+mn-ea"/>
          <a:cs typeface="+mn-cs"/>
        </a:defRPr>
      </a:lvl8pPr>
      <a:lvl9pPr marL="20482560" algn="l" defTabSz="5120640" rtl="0" eaLnBrk="1" latinLnBrk="0" hangingPunct="1">
        <a:defRPr sz="10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png"/><Relationship Id="rId6" Type="http://schemas.openxmlformats.org/officeDocument/2006/relationships/image" Target="../media/image4.tiff"/><Relationship Id="rId7"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40000"/>
                <a:satMod val="350000"/>
                <a:alpha val="20000"/>
              </a:schemeClr>
            </a:gs>
            <a:gs pos="40000">
              <a:schemeClr val="bg2">
                <a:tint val="45000"/>
                <a:shade val="99000"/>
                <a:satMod val="350000"/>
                <a:alpha val="35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8" name="Rectangle 66"/>
          <p:cNvSpPr>
            <a:spLocks noChangeArrowheads="1"/>
          </p:cNvSpPr>
          <p:nvPr/>
        </p:nvSpPr>
        <p:spPr bwMode="auto">
          <a:xfrm>
            <a:off x="18288000" y="6400801"/>
            <a:ext cx="14630400" cy="7543800"/>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endParaRPr lang="en-US" sz="7600" dirty="0">
              <a:latin typeface="Bodoni Bd BT" pitchFamily="18" charset="0"/>
              <a:ea typeface="+mj-ea"/>
              <a:cs typeface="+mj-cs"/>
            </a:endParaRPr>
          </a:p>
        </p:txBody>
      </p:sp>
      <p:sp>
        <p:nvSpPr>
          <p:cNvPr id="47" name="Rectangle 66"/>
          <p:cNvSpPr>
            <a:spLocks noChangeArrowheads="1"/>
          </p:cNvSpPr>
          <p:nvPr/>
        </p:nvSpPr>
        <p:spPr bwMode="auto">
          <a:xfrm>
            <a:off x="18288000" y="23100868"/>
            <a:ext cx="14630400" cy="8217332"/>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endParaRPr lang="en-US" sz="7600" dirty="0">
              <a:latin typeface="Bodoni Bd BT" pitchFamily="18" charset="0"/>
              <a:ea typeface="+mj-ea"/>
              <a:cs typeface="+mj-cs"/>
            </a:endParaRPr>
          </a:p>
        </p:txBody>
      </p:sp>
      <p:sp>
        <p:nvSpPr>
          <p:cNvPr id="37" name="Rectangle 36"/>
          <p:cNvSpPr>
            <a:spLocks noChangeArrowheads="1"/>
          </p:cNvSpPr>
          <p:nvPr/>
        </p:nvSpPr>
        <p:spPr bwMode="auto">
          <a:xfrm>
            <a:off x="1770888" y="16047124"/>
            <a:ext cx="15678912" cy="15271076"/>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endParaRPr lang="en-US" sz="7600" dirty="0">
              <a:latin typeface="Bodoni Bd BT" pitchFamily="18" charset="0"/>
              <a:ea typeface="+mj-ea"/>
              <a:cs typeface="+mj-cs"/>
            </a:endParaRPr>
          </a:p>
        </p:txBody>
      </p:sp>
      <p:sp>
        <p:nvSpPr>
          <p:cNvPr id="5" name="Rectangle 2"/>
          <p:cNvSpPr txBox="1">
            <a:spLocks noChangeArrowheads="1"/>
          </p:cNvSpPr>
          <p:nvPr/>
        </p:nvSpPr>
        <p:spPr>
          <a:xfrm>
            <a:off x="6222755" y="1554480"/>
            <a:ext cx="38660832" cy="4389120"/>
          </a:xfrm>
          <a:prstGeom prst="rect">
            <a:avLst/>
          </a:prstGeom>
          <a:solidFill>
            <a:schemeClr val="bg1"/>
          </a:solidFill>
          <a:ln w="168275"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lvl1pPr indent="-1371600"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algn="ctr" eaLnBrk="1" hangingPunct="1"/>
            <a:r>
              <a:rPr lang="en-US" sz="7600">
                <a:latin typeface="Bodoni Bd BT" charset="0"/>
              </a:rPr>
              <a:t/>
            </a:r>
            <a:br>
              <a:rPr lang="en-US" sz="7600">
                <a:latin typeface="Bodoni Bd BT" charset="0"/>
              </a:rPr>
            </a:br>
            <a:r>
              <a:rPr lang="en-US" sz="7600">
                <a:latin typeface="Bodoni Bd BT" charset="0"/>
              </a:rPr>
              <a:t/>
            </a:r>
            <a:br>
              <a:rPr lang="en-US" sz="7600">
                <a:latin typeface="Bodoni Bd BT" charset="0"/>
              </a:rPr>
            </a:br>
            <a:endParaRPr lang="en-US" sz="7600">
              <a:latin typeface="Bodoni Bd BT" charset="0"/>
            </a:endParaRPr>
          </a:p>
        </p:txBody>
      </p:sp>
      <p:sp>
        <p:nvSpPr>
          <p:cNvPr id="6" name="Rectangle 3"/>
          <p:cNvSpPr txBox="1">
            <a:spLocks noChangeArrowheads="1"/>
          </p:cNvSpPr>
          <p:nvPr/>
        </p:nvSpPr>
        <p:spPr>
          <a:xfrm>
            <a:off x="1770888" y="6400799"/>
            <a:ext cx="15678912" cy="8808125"/>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r>
              <a:rPr lang="en-US" sz="7600" dirty="0">
                <a:latin typeface="Bodoni Bd BT" pitchFamily="18" charset="0"/>
                <a:ea typeface="+mj-ea"/>
                <a:cs typeface="+mj-cs"/>
              </a:rPr>
              <a:t>	</a:t>
            </a:r>
          </a:p>
        </p:txBody>
      </p:sp>
      <p:sp>
        <p:nvSpPr>
          <p:cNvPr id="8" name="Rectangle 7"/>
          <p:cNvSpPr>
            <a:spLocks noChangeArrowheads="1"/>
          </p:cNvSpPr>
          <p:nvPr/>
        </p:nvSpPr>
        <p:spPr bwMode="auto">
          <a:xfrm>
            <a:off x="33756600" y="6400800"/>
            <a:ext cx="15678912" cy="15240000"/>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endParaRPr lang="en-US" sz="7600" dirty="0">
              <a:latin typeface="Bodoni Bd BT" pitchFamily="18" charset="0"/>
              <a:ea typeface="+mj-ea"/>
              <a:cs typeface="+mj-cs"/>
            </a:endParaRPr>
          </a:p>
          <a:p>
            <a:pPr indent="-1920838" algn="ctr" defTabSz="5120640" fontAlgn="auto">
              <a:spcAft>
                <a:spcPts val="0"/>
              </a:spcAft>
              <a:defRPr/>
            </a:pPr>
            <a:r>
              <a:rPr lang="en-US" sz="7600" dirty="0">
                <a:latin typeface="Bodoni Bd BT" pitchFamily="18" charset="0"/>
                <a:ea typeface="+mj-ea"/>
                <a:cs typeface="+mj-cs"/>
              </a:rPr>
              <a:t>	</a:t>
            </a:r>
          </a:p>
        </p:txBody>
      </p:sp>
      <p:sp>
        <p:nvSpPr>
          <p:cNvPr id="9" name="Rectangle 8"/>
          <p:cNvSpPr>
            <a:spLocks noChangeArrowheads="1"/>
          </p:cNvSpPr>
          <p:nvPr/>
        </p:nvSpPr>
        <p:spPr bwMode="auto">
          <a:xfrm>
            <a:off x="33756600" y="22473226"/>
            <a:ext cx="15724632" cy="8844973"/>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endParaRPr lang="en-US" sz="3400" dirty="0">
              <a:latin typeface="Bodoni Bd BT" pitchFamily="18" charset="0"/>
              <a:ea typeface="+mj-ea"/>
              <a:cs typeface="+mj-cs"/>
            </a:endParaRPr>
          </a:p>
        </p:txBody>
      </p:sp>
      <p:sp>
        <p:nvSpPr>
          <p:cNvPr id="27" name="TextBox 26"/>
          <p:cNvSpPr txBox="1"/>
          <p:nvPr/>
        </p:nvSpPr>
        <p:spPr>
          <a:xfrm>
            <a:off x="1828800" y="6443091"/>
            <a:ext cx="15544800" cy="795909"/>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solidFill>
              <a:schemeClr val="bg2">
                <a:lumMod val="90000"/>
              </a:schemeClr>
            </a:solidFill>
          </a:ln>
          <a:effectLst>
            <a:innerShdw blurRad="63500" dist="50800" dir="2700000">
              <a:prstClr val="black">
                <a:alpha val="50000"/>
              </a:prstClr>
            </a:innerShdw>
          </a:effectLst>
          <a:scene3d>
            <a:camera prst="orthographicFront"/>
            <a:lightRig rig="threePt" dir="t"/>
          </a:scene3d>
          <a:sp3d>
            <a:bevelT w="114300" prst="hardEdge"/>
          </a:sp3d>
        </p:spPr>
        <p:txBody>
          <a:bodyPr wrap="square" lIns="64008" tIns="51206" rIns="64008" bIns="51206">
            <a:spAutoFit/>
          </a:bodyPr>
          <a:lstStyle>
            <a:lvl1pPr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algn="ctr" eaLnBrk="1" hangingPunct="1"/>
            <a:r>
              <a:rPr lang="en-US" sz="4500" b="1" dirty="0">
                <a:effectLst>
                  <a:outerShdw blurRad="38100" dist="38100" dir="2700000" algn="tl">
                    <a:srgbClr val="FFFFFF"/>
                  </a:outerShdw>
                </a:effectLst>
                <a:latin typeface="Calibri" charset="0"/>
                <a:ea typeface="Calibri" charset="0"/>
                <a:cs typeface="Calibri" charset="0"/>
              </a:rPr>
              <a:t>Introduction</a:t>
            </a:r>
          </a:p>
        </p:txBody>
      </p:sp>
      <p:sp>
        <p:nvSpPr>
          <p:cNvPr id="28" name="TextBox 27"/>
          <p:cNvSpPr txBox="1"/>
          <p:nvPr/>
        </p:nvSpPr>
        <p:spPr>
          <a:xfrm>
            <a:off x="1813560" y="16096603"/>
            <a:ext cx="15560040" cy="821763"/>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solidFill>
              <a:schemeClr val="bg2">
                <a:lumMod val="90000"/>
              </a:schemeClr>
            </a:solidFill>
          </a:ln>
          <a:effectLst>
            <a:innerShdw blurRad="63500" dist="50800" dir="2700000">
              <a:prstClr val="black">
                <a:alpha val="50000"/>
              </a:prstClr>
            </a:innerShdw>
          </a:effectLst>
          <a:scene3d>
            <a:camera prst="orthographicFront"/>
            <a:lightRig rig="threePt" dir="t"/>
          </a:scene3d>
          <a:sp3d>
            <a:bevelT w="114300" prst="hardEdge"/>
          </a:sp3d>
        </p:spPr>
        <p:txBody>
          <a:bodyPr wrap="square" lIns="128016" tIns="64008" rIns="128016" bIns="64008">
            <a:spAutoFit/>
          </a:bodyPr>
          <a:lstStyle>
            <a:lvl1pPr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algn="ctr" eaLnBrk="1" hangingPunct="1"/>
            <a:r>
              <a:rPr lang="en-US" sz="4500" b="1" dirty="0">
                <a:effectLst>
                  <a:outerShdw blurRad="38100" dist="38100" dir="2700000" algn="tl">
                    <a:srgbClr val="FFFFFF"/>
                  </a:outerShdw>
                </a:effectLst>
                <a:latin typeface="Calibri" charset="0"/>
                <a:ea typeface="Calibri" charset="0"/>
                <a:cs typeface="Calibri" charset="0"/>
              </a:rPr>
              <a:t>Method</a:t>
            </a:r>
          </a:p>
        </p:txBody>
      </p:sp>
      <p:sp>
        <p:nvSpPr>
          <p:cNvPr id="29" name="TextBox 28"/>
          <p:cNvSpPr txBox="1"/>
          <p:nvPr/>
        </p:nvSpPr>
        <p:spPr>
          <a:xfrm>
            <a:off x="33830362" y="6477000"/>
            <a:ext cx="15547238" cy="795909"/>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solidFill>
              <a:schemeClr val="bg2">
                <a:lumMod val="90000"/>
              </a:schemeClr>
            </a:solidFill>
          </a:ln>
          <a:effectLst>
            <a:innerShdw blurRad="63500" dist="50800" dir="2700000">
              <a:prstClr val="black">
                <a:alpha val="50000"/>
              </a:prstClr>
            </a:innerShdw>
          </a:effectLst>
          <a:scene3d>
            <a:camera prst="orthographicFront"/>
            <a:lightRig rig="threePt" dir="t"/>
          </a:scene3d>
          <a:sp3d>
            <a:bevelT w="114300" prst="hardEdge"/>
          </a:sp3d>
        </p:spPr>
        <p:txBody>
          <a:bodyPr wrap="square" lIns="128016" tIns="51206" rIns="128016" bIns="51206">
            <a:spAutoFit/>
          </a:bodyPr>
          <a:lstStyle>
            <a:lvl1pPr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algn="ctr" eaLnBrk="1" hangingPunct="1"/>
            <a:r>
              <a:rPr lang="en-US" sz="4500" b="1" dirty="0">
                <a:effectLst>
                  <a:outerShdw blurRad="38100" dist="38100" dir="2700000" algn="tl">
                    <a:srgbClr val="FFFFFF"/>
                  </a:outerShdw>
                </a:effectLst>
                <a:latin typeface="Calibri" charset="0"/>
                <a:ea typeface="Calibri" charset="0"/>
                <a:cs typeface="Calibri" charset="0"/>
              </a:rPr>
              <a:t>Data Analytic Strategy and Results</a:t>
            </a:r>
          </a:p>
        </p:txBody>
      </p:sp>
      <p:sp>
        <p:nvSpPr>
          <p:cNvPr id="30" name="TextBox 29"/>
          <p:cNvSpPr txBox="1"/>
          <p:nvPr/>
        </p:nvSpPr>
        <p:spPr>
          <a:xfrm>
            <a:off x="33832800" y="22555200"/>
            <a:ext cx="15621000" cy="795909"/>
          </a:xfrm>
          <a:prstGeom prst="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solidFill>
              <a:schemeClr val="bg2">
                <a:lumMod val="90000"/>
              </a:schemeClr>
            </a:solidFill>
          </a:ln>
          <a:effectLst>
            <a:innerShdw blurRad="63500" dist="50800" dir="2700000">
              <a:prstClr val="black">
                <a:alpha val="50000"/>
              </a:prstClr>
            </a:innerShdw>
          </a:effectLst>
          <a:scene3d>
            <a:camera prst="orthographicFront"/>
            <a:lightRig rig="threePt" dir="t"/>
          </a:scene3d>
          <a:sp3d>
            <a:bevelT w="114300" prst="hardEdge"/>
          </a:sp3d>
        </p:spPr>
        <p:txBody>
          <a:bodyPr wrap="square" lIns="128016" tIns="51206" rIns="128016" bIns="51206">
            <a:spAutoFit/>
          </a:bodyPr>
          <a:lstStyle>
            <a:lvl1pPr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algn="ctr" eaLnBrk="1" hangingPunct="1"/>
            <a:r>
              <a:rPr lang="en-US" sz="4500" b="1" dirty="0">
                <a:effectLst>
                  <a:outerShdw blurRad="38100" dist="38100" dir="2700000" algn="tl">
                    <a:srgbClr val="FFFFFF"/>
                  </a:outerShdw>
                </a:effectLst>
                <a:latin typeface="Calibri" charset="0"/>
                <a:ea typeface="Calibri" charset="0"/>
                <a:cs typeface="Calibri" charset="0"/>
              </a:rPr>
              <a:t>Discussion</a:t>
            </a:r>
          </a:p>
        </p:txBody>
      </p:sp>
      <p:sp>
        <p:nvSpPr>
          <p:cNvPr id="14376" name="Rectangle 2"/>
          <p:cNvSpPr>
            <a:spLocks noChangeArrowheads="1"/>
          </p:cNvSpPr>
          <p:nvPr/>
        </p:nvSpPr>
        <p:spPr bwMode="auto">
          <a:xfrm>
            <a:off x="1812925" y="12713174"/>
            <a:ext cx="16109950" cy="523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024" tIns="38405" rIns="128016" bIns="38405" anchor="ctr">
            <a:spAutoFit/>
          </a:bodyPr>
          <a:lstStyle/>
          <a:p>
            <a:pPr marL="479425" indent="-479425">
              <a:buClr>
                <a:srgbClr val="CC1616"/>
              </a:buClr>
              <a:tabLst>
                <a:tab pos="639763" algn="l"/>
              </a:tabLst>
            </a:pPr>
            <a:endParaRPr lang="en-US" sz="2900">
              <a:latin typeface="Calibri" pitchFamily="34" charset="0"/>
              <a:ea typeface="Calibri" pitchFamily="34" charset="0"/>
            </a:endParaRPr>
          </a:p>
        </p:txBody>
      </p:sp>
      <p:sp>
        <p:nvSpPr>
          <p:cNvPr id="33" name="TextBox 32"/>
          <p:cNvSpPr txBox="1"/>
          <p:nvPr/>
        </p:nvSpPr>
        <p:spPr>
          <a:xfrm>
            <a:off x="1812925" y="20299136"/>
            <a:ext cx="16105188" cy="513987"/>
          </a:xfrm>
          <a:prstGeom prst="rect">
            <a:avLst/>
          </a:prstGeom>
          <a:noFill/>
        </p:spPr>
        <p:txBody>
          <a:bodyPr lIns="192024" tIns="64008" rIns="128016" bIns="64008">
            <a:spAutoFit/>
          </a:bodyPr>
          <a:lstStyle/>
          <a:p>
            <a:pPr defTabSz="5120640" fontAlgn="auto">
              <a:spcBef>
                <a:spcPts val="0"/>
              </a:spcBef>
              <a:spcAft>
                <a:spcPts val="0"/>
              </a:spcAft>
              <a:defRPr/>
            </a:pPr>
            <a:endParaRPr lang="en-US" sz="2500" dirty="0">
              <a:latin typeface="Times New Roman" pitchFamily="18" charset="0"/>
              <a:ea typeface="+mn-ea"/>
              <a:cs typeface="Times New Roman" pitchFamily="18" charset="0"/>
            </a:endParaRPr>
          </a:p>
        </p:txBody>
      </p:sp>
      <p:sp>
        <p:nvSpPr>
          <p:cNvPr id="14389" name="TextBox 1"/>
          <p:cNvSpPr txBox="1">
            <a:spLocks noChangeArrowheads="1"/>
          </p:cNvSpPr>
          <p:nvPr/>
        </p:nvSpPr>
        <p:spPr bwMode="auto">
          <a:xfrm>
            <a:off x="41178163" y="16093169"/>
            <a:ext cx="1173162" cy="54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016" tIns="64008" rIns="128016" bIns="64008"/>
          <a:lstStyle>
            <a:lvl1pPr eaLnBrk="0" hangingPunct="0">
              <a:defRPr sz="10100">
                <a:solidFill>
                  <a:schemeClr val="tx1"/>
                </a:solidFill>
                <a:latin typeface="Arial" pitchFamily="34" charset="0"/>
                <a:ea typeface="ＭＳ Ｐゴシック" pitchFamily="34" charset="-128"/>
              </a:defRPr>
            </a:lvl1pPr>
            <a:lvl2pPr marL="742950" indent="-285750" eaLnBrk="0" hangingPunct="0">
              <a:defRPr sz="10100">
                <a:solidFill>
                  <a:schemeClr val="tx1"/>
                </a:solidFill>
                <a:latin typeface="Arial" pitchFamily="34" charset="0"/>
                <a:ea typeface="ＭＳ Ｐゴシック" pitchFamily="34" charset="-128"/>
              </a:defRPr>
            </a:lvl2pPr>
            <a:lvl3pPr marL="1143000" indent="-228600" eaLnBrk="0" hangingPunct="0">
              <a:defRPr sz="10100">
                <a:solidFill>
                  <a:schemeClr val="tx1"/>
                </a:solidFill>
                <a:latin typeface="Arial" pitchFamily="34" charset="0"/>
                <a:ea typeface="ＭＳ Ｐゴシック" pitchFamily="34" charset="-128"/>
              </a:defRPr>
            </a:lvl3pPr>
            <a:lvl4pPr marL="1600200" indent="-228600" eaLnBrk="0" hangingPunct="0">
              <a:defRPr sz="10100">
                <a:solidFill>
                  <a:schemeClr val="tx1"/>
                </a:solidFill>
                <a:latin typeface="Arial" pitchFamily="34" charset="0"/>
                <a:ea typeface="ＭＳ Ｐゴシック" pitchFamily="34" charset="-128"/>
              </a:defRPr>
            </a:lvl4pPr>
            <a:lvl5pPr marL="2057400" indent="-228600" eaLnBrk="0" hangingPunct="0">
              <a:defRPr sz="10100">
                <a:solidFill>
                  <a:schemeClr val="tx1"/>
                </a:solidFill>
                <a:latin typeface="Arial" pitchFamily="34" charset="0"/>
                <a:ea typeface="ＭＳ Ｐゴシック" pitchFamily="34" charset="-128"/>
              </a:defRPr>
            </a:lvl5pPr>
            <a:lvl6pPr marL="25146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6pPr>
            <a:lvl7pPr marL="29718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7pPr>
            <a:lvl8pPr marL="34290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8pPr>
            <a:lvl9pPr marL="3886200" indent="-228600" defTabSz="5119688" eaLnBrk="0" fontAlgn="base" hangingPunct="0">
              <a:spcBef>
                <a:spcPct val="0"/>
              </a:spcBef>
              <a:spcAft>
                <a:spcPct val="0"/>
              </a:spcAft>
              <a:defRPr sz="10100">
                <a:solidFill>
                  <a:schemeClr val="tx1"/>
                </a:solidFill>
                <a:latin typeface="Arial" pitchFamily="34" charset="0"/>
                <a:ea typeface="ＭＳ Ｐゴシック" pitchFamily="34" charset="-128"/>
              </a:defRPr>
            </a:lvl9pPr>
          </a:lstStyle>
          <a:p>
            <a:pPr algn="ctr" eaLnBrk="1" hangingPunct="1"/>
            <a:endParaRPr lang="en-US" sz="2800">
              <a:latin typeface="Calibri" pitchFamily="34" charset="0"/>
            </a:endParaRPr>
          </a:p>
        </p:txBody>
      </p:sp>
      <p:sp>
        <p:nvSpPr>
          <p:cNvPr id="31" name="TextBox 30"/>
          <p:cNvSpPr txBox="1"/>
          <p:nvPr/>
        </p:nvSpPr>
        <p:spPr>
          <a:xfrm>
            <a:off x="6248400" y="1905000"/>
            <a:ext cx="38557200" cy="4031873"/>
          </a:xfrm>
          <a:prstGeom prst="rect">
            <a:avLst/>
          </a:prstGeom>
          <a:noFill/>
        </p:spPr>
        <p:txBody>
          <a:bodyPr wrap="square" rtlCol="0">
            <a:spAutoFit/>
          </a:bodyPr>
          <a:lstStyle/>
          <a:p>
            <a:pPr algn="ctr">
              <a:spcAft>
                <a:spcPts val="0"/>
              </a:spcAft>
            </a:pPr>
            <a:r>
              <a:rPr lang="en-US" sz="7200" dirty="0">
                <a:latin typeface="Calibri" charset="0"/>
                <a:ea typeface="Calibri" charset="0"/>
                <a:cs typeface="Calibri" charset="0"/>
              </a:rPr>
              <a:t>Parents’ Negative Expectations for Child Sexual Abuse Victim Recovery: Abuse Severity and Child Externalizing and Internalizing Behavior Problems as </a:t>
            </a:r>
            <a:r>
              <a:rPr lang="en-US" sz="7200" dirty="0" smtClean="0">
                <a:latin typeface="Calibri" charset="0"/>
                <a:ea typeface="Calibri" charset="0"/>
                <a:cs typeface="Calibri" charset="0"/>
              </a:rPr>
              <a:t>Predictors</a:t>
            </a:r>
          </a:p>
          <a:p>
            <a:pPr algn="ctr">
              <a:spcAft>
                <a:spcPts val="0"/>
              </a:spcAft>
            </a:pPr>
            <a:endParaRPr lang="en-US" sz="1400" dirty="0" smtClean="0">
              <a:latin typeface="Calibri" charset="0"/>
              <a:ea typeface="Calibri" charset="0"/>
              <a:cs typeface="Calibri" charset="0"/>
            </a:endParaRPr>
          </a:p>
          <a:p>
            <a:pPr algn="ctr">
              <a:spcAft>
                <a:spcPts val="0"/>
              </a:spcAft>
            </a:pPr>
            <a:r>
              <a:rPr lang="en-US" sz="4400" dirty="0" smtClean="0">
                <a:latin typeface="Calibri" charset="0"/>
                <a:ea typeface="Calibri" charset="0"/>
                <a:cs typeface="Calibri" charset="0"/>
              </a:rPr>
              <a:t>Kate </a:t>
            </a:r>
            <a:r>
              <a:rPr lang="en-US" sz="4400" dirty="0">
                <a:latin typeface="Calibri" charset="0"/>
                <a:ea typeface="Calibri" charset="0"/>
                <a:cs typeface="Calibri" charset="0"/>
              </a:rPr>
              <a:t>Theimer, Kelsey McCoy, </a:t>
            </a:r>
            <a:r>
              <a:rPr lang="en-US" sz="4400" dirty="0" smtClean="0">
                <a:latin typeface="Calibri" charset="0"/>
                <a:ea typeface="Calibri" charset="0"/>
                <a:cs typeface="Calibri" charset="0"/>
              </a:rPr>
              <a:t>Katie </a:t>
            </a:r>
            <a:r>
              <a:rPr lang="en-US" sz="4400" dirty="0" err="1">
                <a:latin typeface="Calibri" charset="0"/>
                <a:ea typeface="Calibri" charset="0"/>
                <a:cs typeface="Calibri" charset="0"/>
              </a:rPr>
              <a:t>Meidlinger</a:t>
            </a:r>
            <a:r>
              <a:rPr lang="en-US" sz="4400" dirty="0">
                <a:latin typeface="Calibri" charset="0"/>
                <a:ea typeface="Calibri" charset="0"/>
                <a:cs typeface="Calibri" charset="0"/>
              </a:rPr>
              <a:t>, Jessica K. Pogue, Brittany </a:t>
            </a:r>
            <a:r>
              <a:rPr lang="en-US" sz="4400" dirty="0" err="1">
                <a:latin typeface="Calibri" charset="0"/>
                <a:ea typeface="Calibri" charset="0"/>
                <a:cs typeface="Calibri" charset="0"/>
              </a:rPr>
              <a:t>Biles</a:t>
            </a:r>
            <a:r>
              <a:rPr lang="en-US" sz="4400" dirty="0">
                <a:latin typeface="Calibri" charset="0"/>
                <a:ea typeface="Calibri" charset="0"/>
                <a:cs typeface="Calibri" charset="0"/>
              </a:rPr>
              <a:t>, Emily </a:t>
            </a:r>
            <a:r>
              <a:rPr lang="en-US" sz="4400" dirty="0" err="1">
                <a:latin typeface="Calibri" charset="0"/>
                <a:ea typeface="Calibri" charset="0"/>
                <a:cs typeface="Calibri" charset="0"/>
              </a:rPr>
              <a:t>Sonnen</a:t>
            </a:r>
            <a:r>
              <a:rPr lang="en-US" sz="4400" dirty="0">
                <a:latin typeface="Calibri" charset="0"/>
                <a:ea typeface="Calibri" charset="0"/>
                <a:cs typeface="Calibri" charset="0"/>
              </a:rPr>
              <a:t>, </a:t>
            </a:r>
            <a:r>
              <a:rPr lang="en-US" sz="4400" dirty="0" smtClean="0">
                <a:latin typeface="Calibri" charset="0"/>
                <a:ea typeface="Calibri" charset="0"/>
                <a:cs typeface="Calibri" charset="0"/>
              </a:rPr>
              <a:t>Terrence Z. </a:t>
            </a:r>
            <a:r>
              <a:rPr lang="en-US" sz="4400" dirty="0" err="1" smtClean="0">
                <a:latin typeface="Calibri" charset="0"/>
                <a:ea typeface="Calibri" charset="0"/>
                <a:cs typeface="Calibri" charset="0"/>
              </a:rPr>
              <a:t>Huit</a:t>
            </a:r>
            <a:r>
              <a:rPr lang="en-US" sz="4400" dirty="0" smtClean="0">
                <a:latin typeface="Calibri" charset="0"/>
                <a:ea typeface="Calibri" charset="0"/>
                <a:cs typeface="Calibri" charset="0"/>
              </a:rPr>
              <a:t>, Mary </a:t>
            </a:r>
            <a:r>
              <a:rPr lang="en-US" sz="4400" dirty="0">
                <a:latin typeface="Calibri" charset="0"/>
                <a:ea typeface="Calibri" charset="0"/>
                <a:cs typeface="Calibri" charset="0"/>
              </a:rPr>
              <a:t>Fran Flood, &amp; David J. Hansen </a:t>
            </a:r>
            <a:endParaRPr lang="en-US" sz="4400" dirty="0" smtClean="0">
              <a:latin typeface="Calibri" charset="0"/>
              <a:ea typeface="Calibri" charset="0"/>
              <a:cs typeface="Calibri" charset="0"/>
            </a:endParaRPr>
          </a:p>
          <a:p>
            <a:pPr algn="ctr">
              <a:spcAft>
                <a:spcPts val="600"/>
              </a:spcAft>
            </a:pPr>
            <a:r>
              <a:rPr lang="en-US" sz="4400" i="1" dirty="0" smtClean="0">
                <a:latin typeface="Calibri" charset="0"/>
                <a:ea typeface="Calibri" charset="0"/>
                <a:cs typeface="Calibri" charset="0"/>
              </a:rPr>
              <a:t>University of Nebraska-Lincoln</a:t>
            </a:r>
          </a:p>
        </p:txBody>
      </p:sp>
      <p:sp>
        <p:nvSpPr>
          <p:cNvPr id="35" name="TextBox 34"/>
          <p:cNvSpPr txBox="1"/>
          <p:nvPr/>
        </p:nvSpPr>
        <p:spPr>
          <a:xfrm>
            <a:off x="2133600" y="7537192"/>
            <a:ext cx="14935200" cy="7109639"/>
          </a:xfrm>
          <a:prstGeom prst="rect">
            <a:avLst/>
          </a:prstGeom>
          <a:noFill/>
        </p:spPr>
        <p:txBody>
          <a:bodyPr wrap="square" rtlCol="0">
            <a:spAutoFit/>
          </a:bodyPr>
          <a:lstStyle/>
          <a:p>
            <a:r>
              <a:rPr lang="en-US" sz="3800" dirty="0" smtClean="0">
                <a:latin typeface="Times New Roman"/>
                <a:cs typeface="Times New Roman"/>
              </a:rPr>
              <a:t>      After </a:t>
            </a:r>
            <a:r>
              <a:rPr lang="en-US" sz="3800" dirty="0">
                <a:latin typeface="Times New Roman"/>
                <a:cs typeface="Times New Roman"/>
              </a:rPr>
              <a:t>a youth’s disclosure of child sexual abuse (CSA), many non-offending parents hold negative expectations for their child’s future well-being and these negative expectations may have iatrogenic effects on child recovery (Holguin &amp; Hansen, 2003). Therefore, parent expectations are an important area of intervention and understanding the predictors of expectations allows clinicians to target their source. </a:t>
            </a:r>
            <a:endParaRPr lang="en-US" sz="3800" dirty="0" smtClean="0">
              <a:latin typeface="Times New Roman"/>
              <a:cs typeface="Times New Roman"/>
            </a:endParaRPr>
          </a:p>
          <a:p>
            <a:r>
              <a:rPr lang="en-US" sz="3800" dirty="0">
                <a:latin typeface="Times New Roman"/>
                <a:cs typeface="Times New Roman"/>
              </a:rPr>
              <a:t> </a:t>
            </a:r>
            <a:r>
              <a:rPr lang="en-US" sz="3800" dirty="0" smtClean="0">
                <a:latin typeface="Times New Roman"/>
                <a:cs typeface="Times New Roman"/>
              </a:rPr>
              <a:t>     The </a:t>
            </a:r>
            <a:r>
              <a:rPr lang="en-US" sz="3800" dirty="0">
                <a:latin typeface="Times New Roman"/>
                <a:cs typeface="Times New Roman"/>
              </a:rPr>
              <a:t>aim of the study was to identify what factors influence parents’ expectations for their child’s future functioning prior to engaging in a CSA intervention. Tested by a mediation model, it was hypothesized that CSA severity influences parents’ negative expectations by increasing both child internalizing and externalizing problems which, in turn, are each uniquely related to parents’ </a:t>
            </a:r>
            <a:r>
              <a:rPr lang="en-US" sz="3800" dirty="0" smtClean="0">
                <a:latin typeface="Times New Roman"/>
                <a:cs typeface="Times New Roman"/>
              </a:rPr>
              <a:t>expectations (conceptual </a:t>
            </a:r>
            <a:r>
              <a:rPr lang="en-US" sz="3800" dirty="0">
                <a:latin typeface="Times New Roman"/>
                <a:cs typeface="Times New Roman"/>
              </a:rPr>
              <a:t>model </a:t>
            </a:r>
            <a:r>
              <a:rPr lang="en-US" sz="3800" dirty="0" smtClean="0">
                <a:latin typeface="Times New Roman"/>
                <a:cs typeface="Times New Roman"/>
              </a:rPr>
              <a:t>depicted </a:t>
            </a:r>
            <a:r>
              <a:rPr lang="en-US" sz="3800" dirty="0" smtClean="0">
                <a:latin typeface="Times New Roman"/>
                <a:cs typeface="Times New Roman"/>
              </a:rPr>
              <a:t>in </a:t>
            </a:r>
            <a:r>
              <a:rPr lang="en-US" sz="3800" dirty="0">
                <a:latin typeface="Times New Roman"/>
                <a:cs typeface="Times New Roman"/>
              </a:rPr>
              <a:t>Figure </a:t>
            </a:r>
            <a:r>
              <a:rPr lang="en-US" sz="3800" dirty="0" smtClean="0">
                <a:latin typeface="Times New Roman"/>
                <a:cs typeface="Times New Roman"/>
              </a:rPr>
              <a:t>1).</a:t>
            </a:r>
          </a:p>
        </p:txBody>
      </p:sp>
      <p:sp>
        <p:nvSpPr>
          <p:cNvPr id="36" name="TextBox 35"/>
          <p:cNvSpPr txBox="1"/>
          <p:nvPr/>
        </p:nvSpPr>
        <p:spPr>
          <a:xfrm>
            <a:off x="2133600" y="17012093"/>
            <a:ext cx="15087600" cy="14096167"/>
          </a:xfrm>
          <a:prstGeom prst="rect">
            <a:avLst/>
          </a:prstGeom>
          <a:noFill/>
        </p:spPr>
        <p:txBody>
          <a:bodyPr wrap="square" rtlCol="0">
            <a:spAutoFit/>
          </a:bodyPr>
          <a:lstStyle/>
          <a:p>
            <a:r>
              <a:rPr lang="en-US" sz="3800" b="1" dirty="0" smtClean="0">
                <a:latin typeface="Times New Roman"/>
                <a:cs typeface="Times New Roman"/>
              </a:rPr>
              <a:t>Participants </a:t>
            </a:r>
          </a:p>
          <a:p>
            <a:r>
              <a:rPr lang="en-US" sz="3800" dirty="0" smtClean="0">
                <a:latin typeface="Times New Roman"/>
                <a:cs typeface="Times New Roman"/>
              </a:rPr>
              <a:t>        </a:t>
            </a:r>
            <a:r>
              <a:rPr lang="en-US" sz="3800" dirty="0">
                <a:latin typeface="Times New Roman"/>
                <a:cs typeface="Times New Roman"/>
              </a:rPr>
              <a:t>Participants were 286 non-offending caregivers of sexually abused youth presenting to Project SAFE (Sexual Abuse Family Education), a 12-week cognitive-behavioral (CBT) group treatment program (Hubel et al., 2014). Caregivers were 23 to 72 years old (</a:t>
            </a:r>
            <a:r>
              <a:rPr lang="en-US" sz="3800" i="1" dirty="0">
                <a:latin typeface="Times New Roman"/>
                <a:cs typeface="Times New Roman"/>
              </a:rPr>
              <a:t>M</a:t>
            </a:r>
            <a:r>
              <a:rPr lang="en-US" sz="3800" dirty="0">
                <a:latin typeface="Times New Roman"/>
                <a:cs typeface="Times New Roman"/>
              </a:rPr>
              <a:t> = 37.82, </a:t>
            </a:r>
            <a:r>
              <a:rPr lang="en-US" sz="3800" i="1" dirty="0">
                <a:latin typeface="Times New Roman"/>
                <a:cs typeface="Times New Roman"/>
              </a:rPr>
              <a:t>SD</a:t>
            </a:r>
            <a:r>
              <a:rPr lang="en-US" sz="3800" dirty="0">
                <a:latin typeface="Times New Roman"/>
                <a:cs typeface="Times New Roman"/>
              </a:rPr>
              <a:t> = 7.65), 82.9% female, and 82.2% identified as European American</a:t>
            </a:r>
            <a:r>
              <a:rPr lang="en-US" sz="3800" dirty="0">
                <a:latin typeface="Times New Roman"/>
                <a:cs typeface="Times New Roman"/>
              </a:rPr>
              <a:t>. </a:t>
            </a:r>
            <a:r>
              <a:rPr lang="en-US" sz="3800" dirty="0" smtClean="0">
                <a:latin typeface="Times New Roman"/>
                <a:cs typeface="Times New Roman"/>
              </a:rPr>
              <a:t>Youth were </a:t>
            </a:r>
            <a:r>
              <a:rPr lang="en-US" sz="3800" dirty="0">
                <a:latin typeface="Times New Roman"/>
                <a:cs typeface="Times New Roman"/>
              </a:rPr>
              <a:t>4 to 19 years old (</a:t>
            </a:r>
            <a:r>
              <a:rPr lang="en-US" sz="3800" i="1" dirty="0">
                <a:latin typeface="Times New Roman"/>
                <a:cs typeface="Times New Roman"/>
              </a:rPr>
              <a:t>M</a:t>
            </a:r>
            <a:r>
              <a:rPr lang="en-US" sz="3800" dirty="0">
                <a:latin typeface="Times New Roman"/>
                <a:cs typeface="Times New Roman"/>
              </a:rPr>
              <a:t> = 11.33, </a:t>
            </a:r>
            <a:r>
              <a:rPr lang="en-US" sz="3800" i="1" dirty="0">
                <a:latin typeface="Times New Roman"/>
                <a:cs typeface="Times New Roman"/>
              </a:rPr>
              <a:t>SD</a:t>
            </a:r>
            <a:r>
              <a:rPr lang="en-US" sz="3800" dirty="0">
                <a:latin typeface="Times New Roman"/>
                <a:cs typeface="Times New Roman"/>
              </a:rPr>
              <a:t> = </a:t>
            </a:r>
            <a:r>
              <a:rPr lang="en-US" sz="3800" dirty="0" smtClean="0">
                <a:latin typeface="Times New Roman"/>
                <a:cs typeface="Times New Roman"/>
              </a:rPr>
              <a:t>3.26), </a:t>
            </a:r>
            <a:r>
              <a:rPr lang="en-US" sz="3800" dirty="0">
                <a:latin typeface="Times New Roman"/>
                <a:cs typeface="Times New Roman"/>
              </a:rPr>
              <a:t>77.3% female, and 70.3% identified as European American.</a:t>
            </a:r>
            <a:endParaRPr lang="en-US" sz="3800" dirty="0" smtClean="0">
              <a:latin typeface="Times New Roman"/>
              <a:cs typeface="Times New Roman"/>
            </a:endParaRPr>
          </a:p>
          <a:p>
            <a:endParaRPr lang="en-US" sz="1800" dirty="0" smtClean="0">
              <a:latin typeface="Times New Roman"/>
              <a:cs typeface="Times New Roman"/>
            </a:endParaRPr>
          </a:p>
          <a:p>
            <a:r>
              <a:rPr lang="en-US" sz="3800" b="1" dirty="0" smtClean="0">
                <a:latin typeface="Times New Roman"/>
                <a:cs typeface="Times New Roman"/>
              </a:rPr>
              <a:t>Materials </a:t>
            </a:r>
            <a:r>
              <a:rPr lang="en-US" sz="3800" b="1" dirty="0">
                <a:latin typeface="Times New Roman"/>
                <a:cs typeface="Times New Roman"/>
              </a:rPr>
              <a:t>and Measures</a:t>
            </a:r>
          </a:p>
          <a:p>
            <a:pPr>
              <a:buFont typeface="Arial"/>
              <a:buChar char="•"/>
            </a:pPr>
            <a:r>
              <a:rPr lang="en-US" sz="3800" dirty="0">
                <a:latin typeface="Times New Roman"/>
                <a:cs typeface="Times New Roman"/>
              </a:rPr>
              <a:t> </a:t>
            </a:r>
            <a:r>
              <a:rPr lang="en-US" sz="3800" i="1" dirty="0">
                <a:latin typeface="Times New Roman"/>
                <a:cs typeface="Times New Roman"/>
              </a:rPr>
              <a:t>Parent Sexual Abuse Expectations Scale </a:t>
            </a:r>
            <a:r>
              <a:rPr lang="en-US" sz="3800" dirty="0">
                <a:latin typeface="Times New Roman"/>
                <a:cs typeface="Times New Roman"/>
              </a:rPr>
              <a:t>(PSAES; </a:t>
            </a:r>
            <a:r>
              <a:rPr lang="en-US" sz="3800" dirty="0" err="1">
                <a:latin typeface="Times New Roman"/>
                <a:cs typeface="Times New Roman"/>
              </a:rPr>
              <a:t>Meidlinger</a:t>
            </a:r>
            <a:r>
              <a:rPr lang="en-US" sz="3800" dirty="0">
                <a:latin typeface="Times New Roman"/>
                <a:cs typeface="Times New Roman"/>
              </a:rPr>
              <a:t>, West Hubel, &amp; Hansen, 2012) assesses caregivers’ expectations for the sexual abuse’s future negative impact on the child.</a:t>
            </a:r>
          </a:p>
          <a:p>
            <a:pPr>
              <a:buFont typeface="Arial"/>
              <a:buChar char="•"/>
            </a:pPr>
            <a:r>
              <a:rPr lang="en-US" sz="3800" dirty="0">
                <a:latin typeface="Times New Roman"/>
                <a:cs typeface="Times New Roman"/>
              </a:rPr>
              <a:t> </a:t>
            </a:r>
            <a:r>
              <a:rPr lang="en-US" sz="3800" i="1" dirty="0">
                <a:latin typeface="Times New Roman"/>
                <a:cs typeface="Times New Roman"/>
              </a:rPr>
              <a:t>Child Behavioral Checklist </a:t>
            </a:r>
            <a:r>
              <a:rPr lang="en-US" sz="3800" dirty="0">
                <a:latin typeface="Times New Roman"/>
                <a:cs typeface="Times New Roman"/>
              </a:rPr>
              <a:t>(CBCL; Achenbach, 2001) measures parent-reported child behavioral and emotional problems.  The internalizing and externalizing problems subscales were used.</a:t>
            </a:r>
          </a:p>
          <a:p>
            <a:pPr>
              <a:buFont typeface="Arial"/>
              <a:buChar char="•"/>
            </a:pPr>
            <a:r>
              <a:rPr lang="en-US" sz="3800" i="1" dirty="0">
                <a:latin typeface="Times New Roman"/>
                <a:cs typeface="Times New Roman"/>
              </a:rPr>
              <a:t> Child History Form </a:t>
            </a:r>
            <a:r>
              <a:rPr lang="en-US" sz="3800" dirty="0">
                <a:latin typeface="Times New Roman"/>
                <a:cs typeface="Times New Roman"/>
              </a:rPr>
              <a:t>collects information from the parent on the child’s </a:t>
            </a:r>
            <a:r>
              <a:rPr lang="en-US" sz="3800" dirty="0" smtClean="0">
                <a:latin typeface="Times New Roman"/>
                <a:cs typeface="Times New Roman"/>
              </a:rPr>
              <a:t>history of </a:t>
            </a:r>
            <a:r>
              <a:rPr lang="en-US" sz="3800" dirty="0">
                <a:latin typeface="Times New Roman"/>
                <a:cs typeface="Times New Roman"/>
              </a:rPr>
              <a:t>sexual abuse. The abuse severity variable was based on whether or not the child experienced any form </a:t>
            </a:r>
            <a:r>
              <a:rPr lang="en-US" sz="3800" dirty="0" smtClean="0">
                <a:latin typeface="Times New Roman"/>
                <a:cs typeface="Times New Roman"/>
              </a:rPr>
              <a:t>of </a:t>
            </a:r>
            <a:r>
              <a:rPr lang="en-US" sz="3800" dirty="0">
                <a:latin typeface="Times New Roman"/>
                <a:cs typeface="Times New Roman"/>
              </a:rPr>
              <a:t>penetration during their victimization. </a:t>
            </a:r>
          </a:p>
          <a:p>
            <a:endParaRPr lang="en-US" sz="1800" b="1" dirty="0">
              <a:latin typeface="Times New Roman"/>
              <a:cs typeface="Times New Roman"/>
            </a:endParaRPr>
          </a:p>
          <a:p>
            <a:r>
              <a:rPr lang="en-US" sz="3800" b="1" dirty="0">
                <a:latin typeface="Times New Roman"/>
                <a:cs typeface="Times New Roman"/>
              </a:rPr>
              <a:t>Procedure</a:t>
            </a:r>
          </a:p>
          <a:p>
            <a:r>
              <a:rPr lang="en-US" sz="3800" dirty="0">
                <a:latin typeface="Times New Roman"/>
                <a:cs typeface="Times New Roman"/>
              </a:rPr>
              <a:t>        </a:t>
            </a:r>
            <a:r>
              <a:rPr lang="en-US" sz="3800" dirty="0">
                <a:solidFill>
                  <a:srgbClr val="000000"/>
                </a:solidFill>
                <a:latin typeface="Times New Roman"/>
                <a:ea typeface="Times New Roman"/>
                <a:cs typeface="Times New Roman"/>
              </a:rPr>
              <a:t>Project SAFE is a clinical and research collaboration between the University of Nebraska-Lincoln and a Child Advocacy Center which serves families impacted by sexual abuse in southeast Nebraska. </a:t>
            </a:r>
            <a:r>
              <a:rPr lang="en-US" sz="3800" dirty="0" smtClean="0">
                <a:solidFill>
                  <a:srgbClr val="000000"/>
                </a:solidFill>
                <a:latin typeface="Times New Roman"/>
                <a:ea typeface="Times New Roman"/>
                <a:cs typeface="Times New Roman"/>
              </a:rPr>
              <a:t>Assessment </a:t>
            </a:r>
            <a:r>
              <a:rPr lang="en-US" sz="3800" dirty="0">
                <a:solidFill>
                  <a:srgbClr val="000000"/>
                </a:solidFill>
                <a:latin typeface="Times New Roman"/>
                <a:ea typeface="Times New Roman"/>
                <a:cs typeface="Times New Roman"/>
              </a:rPr>
              <a:t>batteries were administered prior to treatment</a:t>
            </a:r>
            <a:r>
              <a:rPr lang="en-US" sz="3800" dirty="0" smtClean="0">
                <a:solidFill>
                  <a:srgbClr val="000000"/>
                </a:solidFill>
                <a:latin typeface="Times New Roman"/>
                <a:ea typeface="Times New Roman"/>
                <a:cs typeface="Times New Roman"/>
              </a:rPr>
              <a:t>.</a:t>
            </a:r>
            <a:endParaRPr lang="en-US" sz="3800" b="1" dirty="0">
              <a:latin typeface="Times New Roman"/>
              <a:cs typeface="Times New Roman"/>
            </a:endParaRPr>
          </a:p>
        </p:txBody>
      </p:sp>
      <p:sp>
        <p:nvSpPr>
          <p:cNvPr id="41" name="TextBox 40"/>
          <p:cNvSpPr txBox="1"/>
          <p:nvPr/>
        </p:nvSpPr>
        <p:spPr>
          <a:xfrm>
            <a:off x="34061400" y="7391400"/>
            <a:ext cx="15240000" cy="14157722"/>
          </a:xfrm>
          <a:prstGeom prst="rect">
            <a:avLst/>
          </a:prstGeom>
          <a:noFill/>
        </p:spPr>
        <p:txBody>
          <a:bodyPr wrap="square" rtlCol="0">
            <a:spAutoFit/>
          </a:bodyPr>
          <a:lstStyle/>
          <a:p>
            <a:r>
              <a:rPr lang="en-US" sz="3800" b="1" dirty="0">
                <a:latin typeface="Times New Roman"/>
                <a:cs typeface="Times New Roman"/>
              </a:rPr>
              <a:t>Data Analytic Strategy</a:t>
            </a:r>
          </a:p>
          <a:p>
            <a:r>
              <a:rPr lang="en-US" sz="3800" dirty="0" smtClean="0">
                <a:latin typeface="Times New Roman"/>
                <a:cs typeface="Times New Roman"/>
              </a:rPr>
              <a:t>      Data </a:t>
            </a:r>
            <a:r>
              <a:rPr lang="en-US" sz="3800" dirty="0">
                <a:latin typeface="Times New Roman"/>
                <a:cs typeface="Times New Roman"/>
              </a:rPr>
              <a:t>were analyzed using Structural Equation Modeling </a:t>
            </a:r>
            <a:r>
              <a:rPr lang="en-US" sz="3800" dirty="0" smtClean="0">
                <a:latin typeface="Times New Roman"/>
                <a:cs typeface="Times New Roman"/>
              </a:rPr>
              <a:t>(SEM) techniques with </a:t>
            </a:r>
            <a:r>
              <a:rPr lang="en-US" sz="3800" dirty="0">
                <a:latin typeface="Times New Roman"/>
                <a:cs typeface="Times New Roman"/>
              </a:rPr>
              <a:t>Maximum Likelihood </a:t>
            </a:r>
            <a:r>
              <a:rPr lang="en-US" sz="3800" dirty="0" smtClean="0">
                <a:latin typeface="Times New Roman"/>
                <a:cs typeface="Times New Roman"/>
              </a:rPr>
              <a:t>estimation</a:t>
            </a:r>
            <a:r>
              <a:rPr lang="en-US" sz="3800" dirty="0">
                <a:latin typeface="Times New Roman"/>
                <a:cs typeface="Times New Roman"/>
              </a:rPr>
              <a:t>. Data analyses were conducted in two phases. </a:t>
            </a:r>
            <a:r>
              <a:rPr lang="en-US" sz="3800" dirty="0" smtClean="0">
                <a:latin typeface="Times New Roman"/>
                <a:cs typeface="Times New Roman"/>
              </a:rPr>
              <a:t>First</a:t>
            </a:r>
            <a:r>
              <a:rPr lang="en-US" sz="3800" dirty="0">
                <a:latin typeface="Times New Roman"/>
                <a:cs typeface="Times New Roman"/>
              </a:rPr>
              <a:t>, preliminary analyses were conducted and descriptive statistics were obtained to determine whether the data met the basic assumptions of SEM. </a:t>
            </a:r>
            <a:r>
              <a:rPr lang="en-US" sz="3800" dirty="0" smtClean="0">
                <a:latin typeface="Times New Roman"/>
                <a:cs typeface="Times New Roman"/>
              </a:rPr>
              <a:t>Second</a:t>
            </a:r>
            <a:r>
              <a:rPr lang="en-US" sz="3800" dirty="0">
                <a:latin typeface="Times New Roman"/>
                <a:cs typeface="Times New Roman"/>
              </a:rPr>
              <a:t>, data analysis included the testing of the conceptual </a:t>
            </a:r>
            <a:r>
              <a:rPr lang="en-US" sz="3800" dirty="0" smtClean="0">
                <a:latin typeface="Times New Roman"/>
                <a:cs typeface="Times New Roman"/>
              </a:rPr>
              <a:t>model. </a:t>
            </a:r>
            <a:r>
              <a:rPr lang="en-US" sz="3800" dirty="0">
                <a:latin typeface="Times New Roman"/>
                <a:cs typeface="Times New Roman"/>
              </a:rPr>
              <a:t>A bootstrap </a:t>
            </a:r>
            <a:r>
              <a:rPr lang="en-US" sz="3800" dirty="0" smtClean="0">
                <a:latin typeface="Times New Roman"/>
                <a:cs typeface="Times New Roman"/>
              </a:rPr>
              <a:t>approach was </a:t>
            </a:r>
            <a:r>
              <a:rPr lang="en-US" sz="3800" dirty="0">
                <a:latin typeface="Times New Roman"/>
                <a:cs typeface="Times New Roman"/>
              </a:rPr>
              <a:t>implemented. </a:t>
            </a:r>
            <a:endParaRPr lang="en-US" sz="3800" dirty="0" smtClean="0">
              <a:latin typeface="Times New Roman"/>
              <a:cs typeface="Times New Roman"/>
            </a:endParaRPr>
          </a:p>
          <a:p>
            <a:endParaRPr lang="en-US" sz="1800" dirty="0" smtClean="0">
              <a:latin typeface="Times New Roman"/>
              <a:cs typeface="Times New Roman"/>
            </a:endParaRPr>
          </a:p>
          <a:p>
            <a:r>
              <a:rPr lang="en-US" sz="3800" b="1" dirty="0">
                <a:latin typeface="Times New Roman"/>
                <a:cs typeface="Times New Roman"/>
              </a:rPr>
              <a:t>Association among Measures</a:t>
            </a:r>
          </a:p>
          <a:p>
            <a:r>
              <a:rPr lang="en-US" sz="3800" dirty="0" smtClean="0">
                <a:latin typeface="Times New Roman"/>
                <a:cs typeface="Times New Roman"/>
              </a:rPr>
              <a:t>      Descriptive </a:t>
            </a:r>
            <a:r>
              <a:rPr lang="en-US" sz="3800" dirty="0">
                <a:latin typeface="Times New Roman"/>
                <a:cs typeface="Times New Roman"/>
              </a:rPr>
              <a:t>statistics and correlations are reported in Table 1. </a:t>
            </a:r>
            <a:r>
              <a:rPr lang="en-US" sz="3800" dirty="0" smtClean="0">
                <a:latin typeface="Times New Roman"/>
                <a:cs typeface="Times New Roman"/>
              </a:rPr>
              <a:t>Abuse </a:t>
            </a:r>
            <a:r>
              <a:rPr lang="en-US" sz="3800" dirty="0">
                <a:latin typeface="Times New Roman"/>
                <a:cs typeface="Times New Roman"/>
              </a:rPr>
              <a:t>severity was positively associated with externalizing problems. </a:t>
            </a:r>
            <a:r>
              <a:rPr lang="en-US" sz="3800" dirty="0" smtClean="0">
                <a:latin typeface="Times New Roman"/>
                <a:cs typeface="Times New Roman"/>
              </a:rPr>
              <a:t>Externalizing </a:t>
            </a:r>
            <a:r>
              <a:rPr lang="en-US" sz="3800" dirty="0">
                <a:latin typeface="Times New Roman"/>
                <a:cs typeface="Times New Roman"/>
              </a:rPr>
              <a:t>problems were positively associated with internalizing problems. </a:t>
            </a:r>
            <a:r>
              <a:rPr lang="en-US" sz="3800" dirty="0" smtClean="0">
                <a:latin typeface="Times New Roman"/>
                <a:cs typeface="Times New Roman"/>
              </a:rPr>
              <a:t>Externalizing and internalizing </a:t>
            </a:r>
            <a:r>
              <a:rPr lang="en-US" sz="3800" dirty="0">
                <a:latin typeface="Times New Roman"/>
                <a:cs typeface="Times New Roman"/>
              </a:rPr>
              <a:t>problems were positively associated with parents’ negative expectations. </a:t>
            </a:r>
            <a:r>
              <a:rPr lang="en-US" sz="3800" dirty="0" smtClean="0">
                <a:latin typeface="Times New Roman"/>
                <a:cs typeface="Times New Roman"/>
              </a:rPr>
              <a:t>All </a:t>
            </a:r>
            <a:r>
              <a:rPr lang="en-US" sz="3800" dirty="0">
                <a:latin typeface="Times New Roman"/>
                <a:cs typeface="Times New Roman"/>
              </a:rPr>
              <a:t>other relationships were not significant</a:t>
            </a:r>
            <a:r>
              <a:rPr lang="en-US" sz="3800" dirty="0" smtClean="0">
                <a:latin typeface="Times New Roman"/>
                <a:cs typeface="Times New Roman"/>
              </a:rPr>
              <a:t>.</a:t>
            </a:r>
          </a:p>
          <a:p>
            <a:endParaRPr lang="en-US" sz="1800" dirty="0" smtClean="0">
              <a:latin typeface="Times New Roman"/>
              <a:cs typeface="Times New Roman"/>
            </a:endParaRPr>
          </a:p>
          <a:p>
            <a:r>
              <a:rPr lang="en-US" sz="3800" b="1" dirty="0">
                <a:latin typeface="Times New Roman"/>
                <a:cs typeface="Times New Roman"/>
              </a:rPr>
              <a:t>Results of Structural Equation Modeling</a:t>
            </a:r>
          </a:p>
          <a:p>
            <a:r>
              <a:rPr lang="en-US" sz="3800" dirty="0" smtClean="0">
                <a:latin typeface="Times New Roman"/>
                <a:cs typeface="Times New Roman"/>
              </a:rPr>
              <a:t>      </a:t>
            </a:r>
            <a:r>
              <a:rPr lang="en-US" sz="4000" dirty="0">
                <a:latin typeface="Times New Roman" charset="0"/>
                <a:ea typeface="Calibri" charset="0"/>
              </a:rPr>
              <a:t>The model was just identified. </a:t>
            </a:r>
            <a:r>
              <a:rPr lang="en-US" sz="3800" dirty="0" smtClean="0">
                <a:latin typeface="Times New Roman"/>
                <a:cs typeface="Times New Roman"/>
              </a:rPr>
              <a:t>The </a:t>
            </a:r>
            <a:r>
              <a:rPr lang="en-US" sz="3800" dirty="0">
                <a:latin typeface="Times New Roman"/>
                <a:cs typeface="Times New Roman"/>
              </a:rPr>
              <a:t>95% confidence interval [.07, 1.47] for the indirect effect of abuse severity on expectations via child externalizing problems reveals a positive indirect effect. The indirect effect of abuse severity on expectations via internalizing problems was absent. The model accounted for 20.4% of the variance in expectations. The direct effect of abuse severity on negative expectations was not significant, however, mediation was present through externalizing problems. Thus, externalizing problems function as a mechanism that links CSA severity to parent expectations, an association that would have otherwise been overlooked. </a:t>
            </a:r>
            <a:endParaRPr lang="en-US" sz="3800" dirty="0" smtClean="0">
              <a:latin typeface="Times New Roman"/>
              <a:cs typeface="Times New Roman"/>
            </a:endParaRPr>
          </a:p>
        </p:txBody>
      </p:sp>
      <p:sp>
        <p:nvSpPr>
          <p:cNvPr id="52" name="TextBox 51"/>
          <p:cNvSpPr txBox="1"/>
          <p:nvPr/>
        </p:nvSpPr>
        <p:spPr>
          <a:xfrm>
            <a:off x="34014156" y="23600688"/>
            <a:ext cx="15163800" cy="5355312"/>
          </a:xfrm>
          <a:prstGeom prst="rect">
            <a:avLst/>
          </a:prstGeom>
          <a:noFill/>
        </p:spPr>
        <p:txBody>
          <a:bodyPr wrap="square" rtlCol="0">
            <a:spAutoFit/>
          </a:bodyPr>
          <a:lstStyle/>
          <a:p>
            <a:r>
              <a:rPr lang="en-US" sz="3800" dirty="0" smtClean="0">
                <a:latin typeface="Times New Roman"/>
                <a:cs typeface="Times New Roman"/>
              </a:rPr>
              <a:t>      Overall</a:t>
            </a:r>
            <a:r>
              <a:rPr lang="en-US" sz="3800" dirty="0">
                <a:latin typeface="Times New Roman"/>
                <a:cs typeface="Times New Roman"/>
              </a:rPr>
              <a:t>, with the presence of disruptive behavior, parents hold more negative expectations for their child’s future well-being following severe abuse. Parents may perceive externalizing problems as worrisome, as these behaviors likely cause significant disruption. Clinicians may decide to concurrently address child externalizing problems and parents’ negative expectations in CSA treatment. Moreover, CBT utilizing innovative technology (e.g., telehealth) could help disseminate psychoeducation on how expectations impact CSA victims and </a:t>
            </a:r>
            <a:r>
              <a:rPr lang="en-US" sz="3800" dirty="0" smtClean="0">
                <a:latin typeface="Times New Roman"/>
                <a:cs typeface="Times New Roman"/>
              </a:rPr>
              <a:t>increase accessibility</a:t>
            </a:r>
            <a:br>
              <a:rPr lang="en-US" sz="3800" dirty="0" smtClean="0">
                <a:latin typeface="Times New Roman"/>
                <a:cs typeface="Times New Roman"/>
              </a:rPr>
            </a:br>
            <a:r>
              <a:rPr lang="en-US" sz="3800" dirty="0" smtClean="0">
                <a:latin typeface="Times New Roman"/>
                <a:cs typeface="Times New Roman"/>
              </a:rPr>
              <a:t>to </a:t>
            </a:r>
            <a:r>
              <a:rPr lang="en-US" sz="3800" dirty="0">
                <a:latin typeface="Times New Roman"/>
                <a:cs typeface="Times New Roman"/>
              </a:rPr>
              <a:t>interventions targeting predictors </a:t>
            </a:r>
            <a:r>
              <a:rPr lang="en-US" sz="3800" dirty="0" smtClean="0">
                <a:latin typeface="Times New Roman"/>
                <a:cs typeface="Times New Roman"/>
              </a:rPr>
              <a:t>of </a:t>
            </a:r>
            <a:r>
              <a:rPr lang="en-US" sz="3800" dirty="0">
                <a:latin typeface="Times New Roman"/>
                <a:cs typeface="Times New Roman"/>
              </a:rPr>
              <a:t>negative expectations.</a:t>
            </a:r>
            <a:endParaRPr lang="en-US" sz="3800" dirty="0" smtClean="0">
              <a:latin typeface="Times New Roman"/>
              <a:cs typeface="Times New Roman"/>
            </a:endParaRPr>
          </a:p>
        </p:txBody>
      </p:sp>
      <p:sp>
        <p:nvSpPr>
          <p:cNvPr id="12" name="Rectangle 11"/>
          <p:cNvSpPr/>
          <p:nvPr/>
        </p:nvSpPr>
        <p:spPr>
          <a:xfrm>
            <a:off x="1173163" y="1005568"/>
            <a:ext cx="48753712" cy="30816096"/>
          </a:xfrm>
          <a:prstGeom prst="rect">
            <a:avLst/>
          </a:prstGeom>
          <a:noFill/>
          <a:ln w="228600" cmpd="dbl">
            <a:solidFill>
              <a:srgbClr val="CC1616"/>
            </a:solidFill>
          </a:ln>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anchor="ctr"/>
          <a:lstStyle/>
          <a:p>
            <a:pPr algn="ctr" defTabSz="5120640" fontAlgn="auto">
              <a:spcBef>
                <a:spcPts val="0"/>
              </a:spcBef>
              <a:spcAft>
                <a:spcPts val="0"/>
              </a:spcAft>
              <a:defRPr/>
            </a:pPr>
            <a:endParaRPr lang="en-US" dirty="0"/>
          </a:p>
        </p:txBody>
      </p:sp>
      <p:pic>
        <p:nvPicPr>
          <p:cNvPr id="40" name="Picture 39" descr="Nebraska_N_4c.ai"/>
          <p:cNvPicPr>
            <a:picLocks noChangeAspect="1"/>
          </p:cNvPicPr>
          <p:nvPr/>
        </p:nvPicPr>
        <p:blipFill>
          <a:blip r:embed="rId3"/>
          <a:stretch>
            <a:fillRect/>
          </a:stretch>
        </p:blipFill>
        <p:spPr>
          <a:xfrm>
            <a:off x="1604211" y="1905000"/>
            <a:ext cx="4186989" cy="3657600"/>
          </a:xfrm>
          <a:prstGeom prst="rect">
            <a:avLst/>
          </a:prstGeom>
        </p:spPr>
      </p:pic>
      <p:pic>
        <p:nvPicPr>
          <p:cNvPr id="42" name="Picture 41" descr="Nebraska_N_4c.ai"/>
          <p:cNvPicPr>
            <a:picLocks noChangeAspect="1"/>
          </p:cNvPicPr>
          <p:nvPr/>
        </p:nvPicPr>
        <p:blipFill>
          <a:blip r:embed="rId4"/>
          <a:stretch>
            <a:fillRect/>
          </a:stretch>
        </p:blipFill>
        <p:spPr>
          <a:xfrm>
            <a:off x="45186600" y="1904999"/>
            <a:ext cx="4191000" cy="3661103"/>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60399" y="27947333"/>
            <a:ext cx="9655401" cy="3218467"/>
          </a:xfrm>
          <a:prstGeom prst="rect">
            <a:avLst/>
          </a:prstGeom>
        </p:spPr>
      </p:pic>
      <p:pic>
        <p:nvPicPr>
          <p:cNvPr id="32" name="Picture 31"/>
          <p:cNvPicPr/>
          <p:nvPr/>
        </p:nvPicPr>
        <p:blipFill>
          <a:blip r:embed="rId6"/>
          <a:stretch>
            <a:fillRect/>
          </a:stretch>
        </p:blipFill>
        <p:spPr>
          <a:xfrm>
            <a:off x="18364200" y="6662328"/>
            <a:ext cx="14385244" cy="4481557"/>
          </a:xfrm>
          <a:prstGeom prst="rect">
            <a:avLst/>
          </a:prstGeom>
        </p:spPr>
      </p:pic>
      <p:sp>
        <p:nvSpPr>
          <p:cNvPr id="2" name="TextBox 1"/>
          <p:cNvSpPr txBox="1"/>
          <p:nvPr/>
        </p:nvSpPr>
        <p:spPr>
          <a:xfrm>
            <a:off x="18473512" y="11823382"/>
            <a:ext cx="14292488" cy="1846659"/>
          </a:xfrm>
          <a:prstGeom prst="rect">
            <a:avLst/>
          </a:prstGeom>
          <a:noFill/>
        </p:spPr>
        <p:txBody>
          <a:bodyPr wrap="square" rtlCol="0">
            <a:spAutoFit/>
          </a:bodyPr>
          <a:lstStyle/>
          <a:p>
            <a:r>
              <a:rPr lang="en-US" sz="3800" i="1" dirty="0">
                <a:latin typeface="Times New Roman" charset="0"/>
                <a:ea typeface="Times New Roman" charset="0"/>
                <a:cs typeface="Times New Roman" charset="0"/>
              </a:rPr>
              <a:t>Figure </a:t>
            </a:r>
            <a:r>
              <a:rPr lang="en-US" sz="3800" dirty="0">
                <a:latin typeface="Times New Roman" charset="0"/>
                <a:ea typeface="Times New Roman" charset="0"/>
                <a:cs typeface="Times New Roman" charset="0"/>
              </a:rPr>
              <a:t> </a:t>
            </a:r>
            <a:r>
              <a:rPr lang="en-US" sz="3800" i="1" dirty="0">
                <a:latin typeface="Times New Roman" charset="0"/>
                <a:ea typeface="Times New Roman" charset="0"/>
                <a:cs typeface="Times New Roman" charset="0"/>
              </a:rPr>
              <a:t>1.</a:t>
            </a:r>
            <a:r>
              <a:rPr lang="en-US" sz="3800" dirty="0">
                <a:latin typeface="Times New Roman" charset="0"/>
                <a:ea typeface="Times New Roman" charset="0"/>
                <a:cs typeface="Times New Roman" charset="0"/>
              </a:rPr>
              <a:t> Conceptual Model. Child internalizing behaviors as well as externalizing behaviors mediate the link between severity of abuse and parents’ negative expectations for their child’s future functioning</a:t>
            </a:r>
            <a:r>
              <a:rPr lang="en-US" sz="3800" dirty="0" smtClean="0">
                <a:latin typeface="Times New Roman" charset="0"/>
                <a:ea typeface="Times New Roman" charset="0"/>
                <a:cs typeface="Times New Roman" charset="0"/>
              </a:rPr>
              <a:t>.</a:t>
            </a:r>
            <a:endParaRPr lang="en-US" sz="3800" dirty="0">
              <a:latin typeface="Times New Roman" charset="0"/>
              <a:ea typeface="Times New Roman" charset="0"/>
              <a:cs typeface="Times New Roman" charset="0"/>
            </a:endParaRPr>
          </a:p>
        </p:txBody>
      </p:sp>
      <p:sp>
        <p:nvSpPr>
          <p:cNvPr id="44" name="Rectangle 66"/>
          <p:cNvSpPr>
            <a:spLocks noChangeArrowheads="1"/>
          </p:cNvSpPr>
          <p:nvPr/>
        </p:nvSpPr>
        <p:spPr bwMode="auto">
          <a:xfrm>
            <a:off x="18288000" y="14782801"/>
            <a:ext cx="14630400" cy="7467600"/>
          </a:xfrm>
          <a:prstGeom prst="rect">
            <a:avLst/>
          </a:prstGeom>
          <a:solidFill>
            <a:schemeClr val="bg1"/>
          </a:solidFill>
          <a:ln w="120650" cap="rnd" cmpd="dbl">
            <a:solidFill>
              <a:srgbClr val="CC1616"/>
            </a:solidFill>
            <a:round/>
          </a:ln>
          <a:effectLst>
            <a:outerShdw blurRad="50800" dist="38100" dir="2700000" algn="tl" rotWithShape="0">
              <a:prstClr val="black">
                <a:alpha val="40000"/>
              </a:prstClr>
            </a:outerShdw>
          </a:effectLst>
          <a:scene3d>
            <a:camera prst="orthographicFront">
              <a:rot lat="0" lon="0" rev="0"/>
            </a:camera>
            <a:lightRig rig="threePt" dir="t"/>
          </a:scene3d>
          <a:sp3d>
            <a:bevelT w="6350"/>
          </a:sp3d>
        </p:spPr>
        <p:txBody>
          <a:bodyPr lIns="512064" tIns="256032" rIns="512064" bIns="256032" anchor="ctr">
            <a:normAutofit/>
          </a:bodyPr>
          <a:lstStyle/>
          <a:p>
            <a:pPr indent="-1920838" algn="ctr" defTabSz="5120640" fontAlgn="auto">
              <a:spcAft>
                <a:spcPts val="0"/>
              </a:spcAft>
              <a:defRPr/>
            </a:pPr>
            <a:endParaRPr lang="en-US" sz="7600" dirty="0">
              <a:latin typeface="Bodoni Bd BT" pitchFamily="18" charset="0"/>
              <a:ea typeface="+mj-ea"/>
              <a:cs typeface="+mj-cs"/>
            </a:endParaRPr>
          </a:p>
        </p:txBody>
      </p:sp>
      <p:graphicFrame>
        <p:nvGraphicFramePr>
          <p:cNvPr id="3" name="Table 2"/>
          <p:cNvGraphicFramePr>
            <a:graphicFrameLocks noGrp="1"/>
          </p:cNvGraphicFramePr>
          <p:nvPr>
            <p:extLst>
              <p:ext uri="{D42A27DB-BD31-4B8C-83A1-F6EECF244321}">
                <p14:modId xmlns:p14="http://schemas.microsoft.com/office/powerpoint/2010/main" val="1453281990"/>
              </p:ext>
            </p:extLst>
          </p:nvPr>
        </p:nvGraphicFramePr>
        <p:xfrm>
          <a:off x="18479375" y="14859000"/>
          <a:ext cx="14286625" cy="6705600"/>
        </p:xfrm>
        <a:graphic>
          <a:graphicData uri="http://schemas.openxmlformats.org/drawingml/2006/table">
            <a:tbl>
              <a:tblPr firstRow="1" firstCol="1" bandRow="1">
                <a:tableStyleId>{5C22544A-7EE6-4342-B048-85BDC9FD1C3A}</a:tableStyleId>
              </a:tblPr>
              <a:tblGrid>
                <a:gridCol w="2857325"/>
                <a:gridCol w="2857325"/>
                <a:gridCol w="2857325"/>
                <a:gridCol w="2857325"/>
                <a:gridCol w="2857325"/>
              </a:tblGrid>
              <a:tr h="560368">
                <a:tc gridSpan="5">
                  <a:txBody>
                    <a:bodyPr/>
                    <a:lstStyle/>
                    <a:p>
                      <a:pPr marL="0" marR="0">
                        <a:lnSpc>
                          <a:spcPct val="150000"/>
                        </a:lnSpc>
                        <a:spcBef>
                          <a:spcPts val="0"/>
                        </a:spcBef>
                        <a:spcAft>
                          <a:spcPts val="0"/>
                        </a:spcAft>
                      </a:pPr>
                      <a:r>
                        <a:rPr lang="en-US" sz="3200" b="0" i="0" dirty="0">
                          <a:solidFill>
                            <a:schemeClr val="tx1"/>
                          </a:solidFill>
                          <a:effectLst/>
                          <a:latin typeface="Times New Roman" charset="0"/>
                          <a:ea typeface="Times New Roman" charset="0"/>
                          <a:cs typeface="Times New Roman" charset="0"/>
                        </a:rPr>
                        <a:t>Table 1. </a:t>
                      </a:r>
                      <a:r>
                        <a:rPr lang="en-US" sz="3200" b="0" i="1" dirty="0">
                          <a:solidFill>
                            <a:schemeClr val="tx1"/>
                          </a:solidFill>
                          <a:effectLst/>
                          <a:latin typeface="Times New Roman" charset="0"/>
                          <a:ea typeface="Times New Roman" charset="0"/>
                          <a:cs typeface="Times New Roman" charset="0"/>
                        </a:rPr>
                        <a:t>Observed Study Variables: Descriptive Statistics and Correlations</a:t>
                      </a:r>
                    </a:p>
                  </a:txBody>
                  <a:tcPr marL="156220" marR="156220" marT="0" marB="0">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60368">
                <a:tc>
                  <a:txBody>
                    <a:bodyPr/>
                    <a:lstStyle/>
                    <a:p>
                      <a:pPr marL="0" marR="0">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Abuse Severity</a:t>
                      </a:r>
                    </a:p>
                  </a:txBody>
                  <a:tcPr marL="156220" marR="15622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Internalizing</a:t>
                      </a:r>
                    </a:p>
                  </a:txBody>
                  <a:tcPr marL="156220" marR="15622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Externalizing</a:t>
                      </a:r>
                    </a:p>
                  </a:txBody>
                  <a:tcPr marL="156220" marR="15622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Expectations</a:t>
                      </a:r>
                    </a:p>
                  </a:txBody>
                  <a:tcPr marL="156220" marR="15622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60368">
                <a:tc>
                  <a:txBody>
                    <a:bodyPr/>
                    <a:lstStyle/>
                    <a:p>
                      <a:pPr marL="0" marR="0">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Abuse Severity</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a:solidFill>
                            <a:schemeClr val="tx1"/>
                          </a:solidFill>
                          <a:effectLst/>
                          <a:latin typeface="Times New Roman" charset="0"/>
                          <a:ea typeface="Times New Roman" charset="0"/>
                          <a:cs typeface="Times New Roman" charset="0"/>
                        </a:rPr>
                        <a:t>-</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lnT w="12700" cap="flat" cmpd="sng" algn="ctr">
                      <a:solidFill>
                        <a:schemeClr val="tx1"/>
                      </a:solidFill>
                      <a:prstDash val="solid"/>
                      <a:round/>
                      <a:headEnd type="none" w="med" len="med"/>
                      <a:tailEnd type="none" w="med" len="med"/>
                    </a:lnT>
                    <a:noFill/>
                  </a:tcPr>
                </a:tc>
              </a:tr>
              <a:tr h="560368">
                <a:tc>
                  <a:txBody>
                    <a:bodyPr/>
                    <a:lstStyle/>
                    <a:p>
                      <a:pPr marL="0" marR="0">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Internalizing</a:t>
                      </a:r>
                    </a:p>
                  </a:txBody>
                  <a:tcPr marL="156220" marR="156220" marT="0" marB="0">
                    <a:noFill/>
                  </a:tcPr>
                </a:tc>
                <a:tc>
                  <a:txBody>
                    <a:bodyPr/>
                    <a:lstStyle/>
                    <a:p>
                      <a:pPr marL="0" marR="0" algn="ctr">
                        <a:lnSpc>
                          <a:spcPct val="150000"/>
                        </a:lnSpc>
                        <a:spcBef>
                          <a:spcPts val="0"/>
                        </a:spcBef>
                        <a:spcAft>
                          <a:spcPts val="0"/>
                        </a:spcAft>
                      </a:pPr>
                      <a:r>
                        <a:rPr lang="en-US" sz="3200" b="0">
                          <a:solidFill>
                            <a:schemeClr val="tx1"/>
                          </a:solidFill>
                          <a:effectLst/>
                          <a:latin typeface="Times New Roman" charset="0"/>
                          <a:ea typeface="Times New Roman" charset="0"/>
                          <a:cs typeface="Times New Roman" charset="0"/>
                        </a:rPr>
                        <a:t>.073</a:t>
                      </a:r>
                    </a:p>
                  </a:txBody>
                  <a:tcPr marL="156220" marR="156220" marT="0" marB="0">
                    <a:noFill/>
                  </a:tcPr>
                </a:tc>
                <a:tc>
                  <a:txBody>
                    <a:bodyPr/>
                    <a:lstStyle/>
                    <a:p>
                      <a:pPr marL="0" marR="0" algn="ctr">
                        <a:lnSpc>
                          <a:spcPct val="150000"/>
                        </a:lnSpc>
                        <a:spcBef>
                          <a:spcPts val="0"/>
                        </a:spcBef>
                        <a:spcAft>
                          <a:spcPts val="0"/>
                        </a:spcAft>
                      </a:pPr>
                      <a:r>
                        <a:rPr lang="en-US" sz="3200" b="0">
                          <a:solidFill>
                            <a:schemeClr val="tx1"/>
                          </a:solidFill>
                          <a:effectLst/>
                          <a:latin typeface="Times New Roman" charset="0"/>
                          <a:ea typeface="Times New Roman" charset="0"/>
                          <a:cs typeface="Times New Roman" charset="0"/>
                        </a:rPr>
                        <a:t>-</a:t>
                      </a:r>
                    </a:p>
                  </a:txBody>
                  <a:tcPr marL="156220" marR="156220" marT="0" marB="0">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noFill/>
                  </a:tcPr>
                </a:tc>
              </a:tr>
              <a:tr h="560368">
                <a:tc>
                  <a:txBody>
                    <a:bodyPr/>
                    <a:lstStyle/>
                    <a:p>
                      <a:pPr marL="0" marR="0">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Externalizing</a:t>
                      </a:r>
                    </a:p>
                  </a:txBody>
                  <a:tcPr marL="156220" marR="156220" marT="0" marB="0">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.124*</a:t>
                      </a:r>
                    </a:p>
                  </a:txBody>
                  <a:tcPr marL="156220" marR="156220" marT="0" marB="0">
                    <a:noFill/>
                  </a:tcPr>
                </a:tc>
                <a:tc>
                  <a:txBody>
                    <a:bodyPr/>
                    <a:lstStyle/>
                    <a:p>
                      <a:pPr marL="0" marR="0" algn="ctr">
                        <a:lnSpc>
                          <a:spcPct val="150000"/>
                        </a:lnSpc>
                        <a:spcBef>
                          <a:spcPts val="0"/>
                        </a:spcBef>
                        <a:spcAft>
                          <a:spcPts val="0"/>
                        </a:spcAft>
                      </a:pPr>
                      <a:r>
                        <a:rPr lang="en-US" sz="3200" b="0">
                          <a:solidFill>
                            <a:schemeClr val="tx1"/>
                          </a:solidFill>
                          <a:effectLst/>
                          <a:latin typeface="Times New Roman" charset="0"/>
                          <a:ea typeface="Times New Roman" charset="0"/>
                          <a:cs typeface="Times New Roman" charset="0"/>
                        </a:rPr>
                        <a:t>.596***</a:t>
                      </a:r>
                    </a:p>
                  </a:txBody>
                  <a:tcPr marL="156220" marR="156220" marT="0" marB="0">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a:t>
                      </a:r>
                    </a:p>
                  </a:txBody>
                  <a:tcPr marL="156220" marR="156220" marT="0" marB="0">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 </a:t>
                      </a:r>
                    </a:p>
                  </a:txBody>
                  <a:tcPr marL="156220" marR="156220" marT="0" marB="0">
                    <a:noFill/>
                  </a:tcPr>
                </a:tc>
              </a:tr>
              <a:tr h="560368">
                <a:tc>
                  <a:txBody>
                    <a:bodyPr/>
                    <a:lstStyle/>
                    <a:p>
                      <a:pPr marL="0" marR="0">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Expectations</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.046</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.356***</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.451***</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a:t>
                      </a:r>
                    </a:p>
                  </a:txBody>
                  <a:tcPr marL="156220" marR="156220" marT="0" marB="0">
                    <a:lnB w="12700" cap="flat" cmpd="sng" algn="ctr">
                      <a:solidFill>
                        <a:schemeClr val="tx1"/>
                      </a:solidFill>
                      <a:prstDash val="solid"/>
                      <a:round/>
                      <a:headEnd type="none" w="med" len="med"/>
                      <a:tailEnd type="none" w="med" len="med"/>
                    </a:lnB>
                    <a:noFill/>
                  </a:tcPr>
                </a:tc>
              </a:tr>
              <a:tr h="560368">
                <a:tc>
                  <a:txBody>
                    <a:bodyPr/>
                    <a:lstStyle/>
                    <a:p>
                      <a:pPr marL="0" marR="0" algn="ctr">
                        <a:lnSpc>
                          <a:spcPct val="150000"/>
                        </a:lnSpc>
                        <a:spcBef>
                          <a:spcPts val="0"/>
                        </a:spcBef>
                        <a:spcAft>
                          <a:spcPts val="0"/>
                        </a:spcAft>
                      </a:pPr>
                      <a:r>
                        <a:rPr lang="en-US" sz="3200" b="0" i="1" dirty="0">
                          <a:solidFill>
                            <a:schemeClr val="tx1"/>
                          </a:solidFill>
                          <a:effectLst/>
                          <a:latin typeface="Times New Roman" charset="0"/>
                          <a:ea typeface="Times New Roman" charset="0"/>
                          <a:cs typeface="Times New Roman" charset="0"/>
                        </a:rPr>
                        <a:t>M</a:t>
                      </a:r>
                    </a:p>
                  </a:txBody>
                  <a:tcPr marL="156220" marR="156220" marT="0" marB="0">
                    <a:lnT w="12700" cap="flat" cmpd="sng" algn="ctr">
                      <a:solidFill>
                        <a:schemeClr val="tx1"/>
                      </a:solidFill>
                      <a:prstDash val="solid"/>
                      <a:round/>
                      <a:headEnd type="none" w="med" len="med"/>
                      <a:tailEnd type="none" w="med" len="med"/>
                    </a:lnT>
                    <a:noFill/>
                  </a:tcPr>
                </a:tc>
                <a:tc rowSpan="2">
                  <a:txBody>
                    <a:bodyPr/>
                    <a:lstStyle/>
                    <a:p>
                      <a:pPr marL="0" marR="0">
                        <a:spcBef>
                          <a:spcPts val="0"/>
                        </a:spcBef>
                        <a:spcAft>
                          <a:spcPts val="0"/>
                        </a:spcAft>
                      </a:pPr>
                      <a:r>
                        <a:rPr lang="en-US" sz="2600" b="0" dirty="0">
                          <a:solidFill>
                            <a:schemeClr val="tx1"/>
                          </a:solidFill>
                          <a:effectLst/>
                          <a:latin typeface="Times New Roman" charset="0"/>
                          <a:ea typeface="Times New Roman" charset="0"/>
                          <a:cs typeface="Times New Roman" charset="0"/>
                        </a:rPr>
                        <a:t>Less </a:t>
                      </a:r>
                      <a:r>
                        <a:rPr lang="en-US" sz="2600" b="0" dirty="0" smtClean="0">
                          <a:solidFill>
                            <a:schemeClr val="tx1"/>
                          </a:solidFill>
                          <a:effectLst/>
                          <a:latin typeface="Times New Roman" charset="0"/>
                          <a:ea typeface="Times New Roman" charset="0"/>
                          <a:cs typeface="Times New Roman" charset="0"/>
                        </a:rPr>
                        <a:t>severe </a:t>
                      </a:r>
                      <a:r>
                        <a:rPr lang="en-US" sz="2600" b="0" dirty="0">
                          <a:solidFill>
                            <a:schemeClr val="tx1"/>
                          </a:solidFill>
                          <a:effectLst/>
                          <a:latin typeface="Times New Roman" charset="0"/>
                          <a:ea typeface="Times New Roman" charset="0"/>
                          <a:cs typeface="Times New Roman" charset="0"/>
                        </a:rPr>
                        <a:t>= 110 (41.35%)</a:t>
                      </a:r>
                    </a:p>
                    <a:p>
                      <a:pPr marL="0" marR="0">
                        <a:spcBef>
                          <a:spcPts val="0"/>
                        </a:spcBef>
                        <a:spcAft>
                          <a:spcPts val="0"/>
                        </a:spcAft>
                      </a:pPr>
                      <a:r>
                        <a:rPr lang="en-US" sz="2600" b="0" dirty="0">
                          <a:solidFill>
                            <a:schemeClr val="tx1"/>
                          </a:solidFill>
                          <a:effectLst/>
                          <a:latin typeface="Times New Roman" charset="0"/>
                          <a:ea typeface="Times New Roman" charset="0"/>
                          <a:cs typeface="Times New Roman" charset="0"/>
                        </a:rPr>
                        <a:t>More </a:t>
                      </a:r>
                      <a:r>
                        <a:rPr lang="en-US" sz="2600" b="0" dirty="0" smtClean="0">
                          <a:solidFill>
                            <a:schemeClr val="tx1"/>
                          </a:solidFill>
                          <a:effectLst/>
                          <a:latin typeface="Times New Roman" charset="0"/>
                          <a:ea typeface="Times New Roman" charset="0"/>
                          <a:cs typeface="Times New Roman" charset="0"/>
                        </a:rPr>
                        <a:t>severe = </a:t>
                      </a:r>
                      <a:r>
                        <a:rPr lang="en-US" sz="2600" b="0" dirty="0">
                          <a:solidFill>
                            <a:schemeClr val="tx1"/>
                          </a:solidFill>
                          <a:effectLst/>
                          <a:latin typeface="Times New Roman" charset="0"/>
                          <a:ea typeface="Times New Roman" charset="0"/>
                          <a:cs typeface="Times New Roman" charset="0"/>
                        </a:rPr>
                        <a:t>156 (58.65%)</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60.996</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59.381</a:t>
                      </a:r>
                    </a:p>
                  </a:txBody>
                  <a:tcPr marL="156220" marR="156220" marT="0" marB="0">
                    <a:lnT w="12700" cap="flat" cmpd="sng" algn="ctr">
                      <a:solidFill>
                        <a:schemeClr val="tx1"/>
                      </a:solidFill>
                      <a:prstDash val="solid"/>
                      <a:round/>
                      <a:headEnd type="none" w="med" len="med"/>
                      <a:tailEnd type="none" w="med" len="med"/>
                    </a:lnT>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19.917</a:t>
                      </a:r>
                    </a:p>
                  </a:txBody>
                  <a:tcPr marL="156220" marR="156220" marT="0" marB="0">
                    <a:lnT w="12700" cap="flat" cmpd="sng" algn="ctr">
                      <a:solidFill>
                        <a:schemeClr val="tx1"/>
                      </a:solidFill>
                      <a:prstDash val="solid"/>
                      <a:round/>
                      <a:headEnd type="none" w="med" len="med"/>
                      <a:tailEnd type="none" w="med" len="med"/>
                    </a:lnT>
                    <a:noFill/>
                  </a:tcPr>
                </a:tc>
              </a:tr>
              <a:tr h="689394">
                <a:tc>
                  <a:txBody>
                    <a:bodyPr/>
                    <a:lstStyle/>
                    <a:p>
                      <a:pPr marL="0" marR="0" algn="ctr">
                        <a:lnSpc>
                          <a:spcPct val="150000"/>
                        </a:lnSpc>
                        <a:spcBef>
                          <a:spcPts val="0"/>
                        </a:spcBef>
                        <a:spcAft>
                          <a:spcPts val="0"/>
                        </a:spcAft>
                      </a:pPr>
                      <a:r>
                        <a:rPr lang="en-US" sz="3200" b="0" i="1" dirty="0">
                          <a:solidFill>
                            <a:schemeClr val="tx1"/>
                          </a:solidFill>
                          <a:effectLst/>
                          <a:latin typeface="Times New Roman" charset="0"/>
                          <a:ea typeface="Times New Roman" charset="0"/>
                          <a:cs typeface="Times New Roman" charset="0"/>
                        </a:rPr>
                        <a:t>SD</a:t>
                      </a:r>
                    </a:p>
                  </a:txBody>
                  <a:tcPr marL="156220" marR="156220" marT="0" marB="0">
                    <a:noFill/>
                  </a:tcPr>
                </a:tc>
                <a:tc vMerge="1">
                  <a:txBody>
                    <a:bodyPr/>
                    <a:lstStyle/>
                    <a:p>
                      <a:endParaRPr lang="en-US"/>
                    </a:p>
                  </a:txBody>
                  <a:tcPr/>
                </a:tc>
                <a:tc>
                  <a:txBody>
                    <a:bodyPr/>
                    <a:lstStyle/>
                    <a:p>
                      <a:pPr marL="0" marR="0" algn="ctr">
                        <a:lnSpc>
                          <a:spcPct val="150000"/>
                        </a:lnSpc>
                        <a:spcBef>
                          <a:spcPts val="0"/>
                        </a:spcBef>
                        <a:spcAft>
                          <a:spcPts val="0"/>
                        </a:spcAft>
                      </a:pPr>
                      <a:r>
                        <a:rPr lang="en-US" sz="3200" b="0">
                          <a:solidFill>
                            <a:schemeClr val="tx1"/>
                          </a:solidFill>
                          <a:effectLst/>
                          <a:latin typeface="Times New Roman" charset="0"/>
                          <a:ea typeface="Times New Roman" charset="0"/>
                          <a:cs typeface="Times New Roman" charset="0"/>
                        </a:rPr>
                        <a:t>11.300</a:t>
                      </a:r>
                    </a:p>
                  </a:txBody>
                  <a:tcPr marL="156220" marR="156220" marT="0" marB="0">
                    <a:noFill/>
                  </a:tcPr>
                </a:tc>
                <a:tc>
                  <a:txBody>
                    <a:bodyPr/>
                    <a:lstStyle/>
                    <a:p>
                      <a:pPr marL="0" marR="0" algn="ctr">
                        <a:lnSpc>
                          <a:spcPct val="150000"/>
                        </a:lnSpc>
                        <a:spcBef>
                          <a:spcPts val="0"/>
                        </a:spcBef>
                        <a:spcAft>
                          <a:spcPts val="0"/>
                        </a:spcAft>
                      </a:pPr>
                      <a:r>
                        <a:rPr lang="en-US" sz="3200" b="0">
                          <a:solidFill>
                            <a:schemeClr val="tx1"/>
                          </a:solidFill>
                          <a:effectLst/>
                          <a:latin typeface="Times New Roman" charset="0"/>
                          <a:ea typeface="Times New Roman" charset="0"/>
                          <a:cs typeface="Times New Roman" charset="0"/>
                        </a:rPr>
                        <a:t>11.392</a:t>
                      </a:r>
                    </a:p>
                  </a:txBody>
                  <a:tcPr marL="156220" marR="156220" marT="0" marB="0">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7.015</a:t>
                      </a:r>
                    </a:p>
                  </a:txBody>
                  <a:tcPr marL="156220" marR="156220" marT="0" marB="0">
                    <a:noFill/>
                  </a:tcPr>
                </a:tc>
              </a:tr>
              <a:tr h="560368">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N</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266</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278</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278</a:t>
                      </a:r>
                    </a:p>
                  </a:txBody>
                  <a:tcPr marL="156220" marR="156220" marT="0" marB="0">
                    <a:lnB w="12700" cap="flat" cmpd="sng" algn="ctr">
                      <a:solidFill>
                        <a:schemeClr val="tx1"/>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3200" b="0" dirty="0">
                          <a:solidFill>
                            <a:schemeClr val="tx1"/>
                          </a:solidFill>
                          <a:effectLst/>
                          <a:latin typeface="Times New Roman" charset="0"/>
                          <a:ea typeface="Times New Roman" charset="0"/>
                          <a:cs typeface="Times New Roman" charset="0"/>
                        </a:rPr>
                        <a:t>286</a:t>
                      </a:r>
                    </a:p>
                  </a:txBody>
                  <a:tcPr marL="156220" marR="156220" marT="0" marB="0">
                    <a:lnB w="12700" cap="flat" cmpd="sng" algn="ctr">
                      <a:solidFill>
                        <a:schemeClr val="tx1"/>
                      </a:solidFill>
                      <a:prstDash val="solid"/>
                      <a:round/>
                      <a:headEnd type="none" w="med" len="med"/>
                      <a:tailEnd type="none" w="med" len="med"/>
                    </a:lnB>
                    <a:noFill/>
                  </a:tcPr>
                </a:tc>
              </a:tr>
            </a:tbl>
          </a:graphicData>
        </a:graphic>
      </p:graphicFrame>
      <p:sp>
        <p:nvSpPr>
          <p:cNvPr id="4" name="Rectangle 3"/>
          <p:cNvSpPr/>
          <p:nvPr/>
        </p:nvSpPr>
        <p:spPr>
          <a:xfrm>
            <a:off x="23088600" y="22332734"/>
            <a:ext cx="685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8516600" y="21589425"/>
            <a:ext cx="14292488" cy="523220"/>
          </a:xfrm>
          <a:prstGeom prst="rect">
            <a:avLst/>
          </a:prstGeom>
          <a:noFill/>
        </p:spPr>
        <p:txBody>
          <a:bodyPr wrap="square" rtlCol="0">
            <a:spAutoFit/>
          </a:bodyPr>
          <a:lstStyle/>
          <a:p>
            <a:r>
              <a:rPr lang="en-US" sz="2800" i="1" dirty="0">
                <a:latin typeface="Times New Roman" charset="0"/>
                <a:ea typeface="Times New Roman" charset="0"/>
                <a:cs typeface="Times New Roman" charset="0"/>
              </a:rPr>
              <a:t>* p </a:t>
            </a:r>
            <a:r>
              <a:rPr lang="en-US" sz="2800" dirty="0">
                <a:latin typeface="Times New Roman" charset="0"/>
                <a:ea typeface="Times New Roman" charset="0"/>
                <a:cs typeface="Times New Roman" charset="0"/>
              </a:rPr>
              <a:t>&lt; .05   </a:t>
            </a:r>
            <a:r>
              <a:rPr lang="en-US" sz="2800" i="1" dirty="0">
                <a:latin typeface="Times New Roman" charset="0"/>
                <a:ea typeface="Times New Roman" charset="0"/>
                <a:cs typeface="Times New Roman" charset="0"/>
              </a:rPr>
              <a:t>** p</a:t>
            </a:r>
            <a:r>
              <a:rPr lang="en-US" sz="2800" dirty="0">
                <a:latin typeface="Times New Roman" charset="0"/>
                <a:ea typeface="Times New Roman" charset="0"/>
                <a:cs typeface="Times New Roman" charset="0"/>
              </a:rPr>
              <a:t> &lt; .01   </a:t>
            </a:r>
            <a:r>
              <a:rPr lang="en-US" sz="2800" i="1" dirty="0">
                <a:latin typeface="Times New Roman" charset="0"/>
                <a:ea typeface="Times New Roman" charset="0"/>
                <a:cs typeface="Times New Roman" charset="0"/>
              </a:rPr>
              <a:t>*** p </a:t>
            </a:r>
            <a:r>
              <a:rPr lang="en-US" sz="2800" dirty="0">
                <a:latin typeface="Times New Roman" charset="0"/>
                <a:ea typeface="Times New Roman" charset="0"/>
                <a:cs typeface="Times New Roman" charset="0"/>
              </a:rPr>
              <a:t>&lt; .001</a:t>
            </a:r>
          </a:p>
        </p:txBody>
      </p:sp>
      <p:pic>
        <p:nvPicPr>
          <p:cNvPr id="39" name="Picture 38"/>
          <p:cNvPicPr/>
          <p:nvPr/>
        </p:nvPicPr>
        <p:blipFill>
          <a:blip r:embed="rId7"/>
          <a:stretch>
            <a:fillRect/>
          </a:stretch>
        </p:blipFill>
        <p:spPr>
          <a:xfrm>
            <a:off x="18364199" y="23282177"/>
            <a:ext cx="14401801" cy="5597623"/>
          </a:xfrm>
          <a:prstGeom prst="rect">
            <a:avLst/>
          </a:prstGeom>
        </p:spPr>
      </p:pic>
      <p:sp>
        <p:nvSpPr>
          <p:cNvPr id="43" name="TextBox 42"/>
          <p:cNvSpPr txBox="1"/>
          <p:nvPr/>
        </p:nvSpPr>
        <p:spPr>
          <a:xfrm>
            <a:off x="18456956" y="29260800"/>
            <a:ext cx="14292488" cy="1846659"/>
          </a:xfrm>
          <a:prstGeom prst="rect">
            <a:avLst/>
          </a:prstGeom>
          <a:noFill/>
        </p:spPr>
        <p:txBody>
          <a:bodyPr wrap="square" rtlCol="0">
            <a:spAutoFit/>
          </a:bodyPr>
          <a:lstStyle/>
          <a:p>
            <a:r>
              <a:rPr lang="en-US" sz="3800" i="1" dirty="0">
                <a:latin typeface="Times New Roman" charset="0"/>
                <a:ea typeface="Times New Roman" charset="0"/>
                <a:cs typeface="Times New Roman" charset="0"/>
              </a:rPr>
              <a:t>Figure 2. </a:t>
            </a:r>
            <a:r>
              <a:rPr lang="en-US" sz="3800" dirty="0">
                <a:latin typeface="Times New Roman" charset="0"/>
                <a:ea typeface="Times New Roman" charset="0"/>
                <a:cs typeface="Times New Roman" charset="0"/>
              </a:rPr>
              <a:t>Child externalizing behaviors mediated the link between severity of abuse and parents’ negative expectations for their child’s future functioning. </a:t>
            </a:r>
            <a:r>
              <a:rPr lang="en-US" sz="3800" dirty="0" smtClean="0">
                <a:latin typeface="Times New Roman" charset="0"/>
                <a:ea typeface="Times New Roman" charset="0"/>
                <a:cs typeface="Times New Roman" charset="0"/>
              </a:rPr>
              <a:t>Unstandardized </a:t>
            </a:r>
            <a:r>
              <a:rPr lang="en-US" sz="3800" dirty="0" smtClean="0">
                <a:latin typeface="Times New Roman" charset="0"/>
                <a:ea typeface="Times New Roman" charset="0"/>
                <a:cs typeface="Times New Roman" charset="0"/>
              </a:rPr>
              <a:t>coefficients </a:t>
            </a:r>
            <a:r>
              <a:rPr lang="en-US" sz="3800" dirty="0">
                <a:latin typeface="Times New Roman" charset="0"/>
                <a:ea typeface="Times New Roman" charset="0"/>
                <a:cs typeface="Times New Roman" charset="0"/>
              </a:rPr>
              <a:t>are reported</a:t>
            </a:r>
            <a:r>
              <a:rPr lang="en-US" sz="3800" dirty="0" smtClean="0">
                <a:latin typeface="Times New Roman" charset="0"/>
                <a:ea typeface="Times New Roman" charset="0"/>
                <a:cs typeface="Times New Roman" charset="0"/>
              </a:rPr>
              <a:t>.</a:t>
            </a:r>
            <a:endParaRPr lang="en-US" sz="3800" dirty="0">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3651</TotalTime>
  <Words>871</Words>
  <Application>Microsoft Macintosh PowerPoint</Application>
  <PresentationFormat>Custom</PresentationFormat>
  <Paragraphs>78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Bodoni Bd BT</vt:lpstr>
      <vt:lpstr>Calibri</vt:lpstr>
      <vt:lpstr>ＭＳ Ｐゴシック</vt:lpstr>
      <vt:lpstr>Times New Roman</vt:lpstr>
      <vt:lpstr>Arial</vt:lpstr>
      <vt:lpstr>Office Theme</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Alyssa Lundahl</dc:creator>
  <cp:lastModifiedBy>kate.brungardt@huskers.unl.edu</cp:lastModifiedBy>
  <cp:revision>446</cp:revision>
  <cp:lastPrinted>2016-10-17T18:27:25Z</cp:lastPrinted>
  <dcterms:created xsi:type="dcterms:W3CDTF">2016-10-17T18:12:39Z</dcterms:created>
  <dcterms:modified xsi:type="dcterms:W3CDTF">2018-11-01T01:29:15Z</dcterms:modified>
</cp:coreProperties>
</file>