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6459200" cy="17373600"/>
  <p:notesSz cx="6858000" cy="9144000"/>
  <p:custShowLst>
    <p:custShow name="Custom Show 1" id="0">
      <p:sldLst>
        <p:sld r:id="rId2"/>
      </p:sldLst>
    </p:custShow>
  </p:custShowLst>
  <p:defaultTextStyle>
    <a:defPPr>
      <a:defRPr lang="en-US"/>
    </a:defPPr>
    <a:lvl1pPr algn="l" defTabSz="2193925" rtl="0" fontAlgn="base">
      <a:spcBef>
        <a:spcPct val="0"/>
      </a:spcBef>
      <a:spcAft>
        <a:spcPct val="0"/>
      </a:spcAft>
      <a:defRPr sz="4300" kern="1200">
        <a:solidFill>
          <a:schemeClr val="tx1"/>
        </a:solidFill>
        <a:latin typeface="Arial" charset="0"/>
        <a:ea typeface="+mn-ea"/>
        <a:cs typeface="Arial" charset="0"/>
      </a:defRPr>
    </a:lvl1pPr>
    <a:lvl2pPr marL="1096963" indent="-639763" algn="l" defTabSz="2193925" rtl="0" fontAlgn="base">
      <a:spcBef>
        <a:spcPct val="0"/>
      </a:spcBef>
      <a:spcAft>
        <a:spcPct val="0"/>
      </a:spcAft>
      <a:defRPr sz="4300" kern="1200">
        <a:solidFill>
          <a:schemeClr val="tx1"/>
        </a:solidFill>
        <a:latin typeface="Arial" charset="0"/>
        <a:ea typeface="+mn-ea"/>
        <a:cs typeface="Arial" charset="0"/>
      </a:defRPr>
    </a:lvl2pPr>
    <a:lvl3pPr marL="2193925" indent="-1279525" algn="l" defTabSz="2193925" rtl="0" fontAlgn="base">
      <a:spcBef>
        <a:spcPct val="0"/>
      </a:spcBef>
      <a:spcAft>
        <a:spcPct val="0"/>
      </a:spcAft>
      <a:defRPr sz="4300" kern="1200">
        <a:solidFill>
          <a:schemeClr val="tx1"/>
        </a:solidFill>
        <a:latin typeface="Arial" charset="0"/>
        <a:ea typeface="+mn-ea"/>
        <a:cs typeface="Arial" charset="0"/>
      </a:defRPr>
    </a:lvl3pPr>
    <a:lvl4pPr marL="3290888" indent="-1919288" algn="l" defTabSz="2193925" rtl="0" fontAlgn="base">
      <a:spcBef>
        <a:spcPct val="0"/>
      </a:spcBef>
      <a:spcAft>
        <a:spcPct val="0"/>
      </a:spcAft>
      <a:defRPr sz="4300" kern="1200">
        <a:solidFill>
          <a:schemeClr val="tx1"/>
        </a:solidFill>
        <a:latin typeface="Arial" charset="0"/>
        <a:ea typeface="+mn-ea"/>
        <a:cs typeface="Arial" charset="0"/>
      </a:defRPr>
    </a:lvl4pPr>
    <a:lvl5pPr marL="4387850" indent="-2559050" algn="l" defTabSz="2193925" rtl="0" fontAlgn="base">
      <a:spcBef>
        <a:spcPct val="0"/>
      </a:spcBef>
      <a:spcAft>
        <a:spcPct val="0"/>
      </a:spcAft>
      <a:defRPr sz="4300" kern="1200">
        <a:solidFill>
          <a:schemeClr val="tx1"/>
        </a:solidFill>
        <a:latin typeface="Arial" charset="0"/>
        <a:ea typeface="+mn-ea"/>
        <a:cs typeface="Arial" charset="0"/>
      </a:defRPr>
    </a:lvl5pPr>
    <a:lvl6pPr marL="2286000" algn="l" defTabSz="914400" rtl="0" eaLnBrk="1" latinLnBrk="0" hangingPunct="1">
      <a:defRPr sz="4300" kern="1200">
        <a:solidFill>
          <a:schemeClr val="tx1"/>
        </a:solidFill>
        <a:latin typeface="Arial" charset="0"/>
        <a:ea typeface="+mn-ea"/>
        <a:cs typeface="Arial" charset="0"/>
      </a:defRPr>
    </a:lvl6pPr>
    <a:lvl7pPr marL="2743200" algn="l" defTabSz="914400" rtl="0" eaLnBrk="1" latinLnBrk="0" hangingPunct="1">
      <a:defRPr sz="4300" kern="1200">
        <a:solidFill>
          <a:schemeClr val="tx1"/>
        </a:solidFill>
        <a:latin typeface="Arial" charset="0"/>
        <a:ea typeface="+mn-ea"/>
        <a:cs typeface="Arial" charset="0"/>
      </a:defRPr>
    </a:lvl7pPr>
    <a:lvl8pPr marL="3200400" algn="l" defTabSz="914400" rtl="0" eaLnBrk="1" latinLnBrk="0" hangingPunct="1">
      <a:defRPr sz="4300" kern="1200">
        <a:solidFill>
          <a:schemeClr val="tx1"/>
        </a:solidFill>
        <a:latin typeface="Arial" charset="0"/>
        <a:ea typeface="+mn-ea"/>
        <a:cs typeface="Arial" charset="0"/>
      </a:defRPr>
    </a:lvl8pPr>
    <a:lvl9pPr marL="3657600" algn="l" defTabSz="914400" rtl="0" eaLnBrk="1" latinLnBrk="0" hangingPunct="1">
      <a:defRPr sz="43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498" y="-72"/>
      </p:cViewPr>
      <p:guideLst>
        <p:guide orient="horz" pos="5472"/>
        <p:guide pos="5184"/>
      </p:guideLst>
    </p:cSldViewPr>
  </p:slideViewPr>
  <p:notesTextViewPr>
    <p:cViewPr>
      <p:scale>
        <a:sx n="100" d="100"/>
        <a:sy n="100" d="100"/>
      </p:scale>
      <p:origin x="0" y="0"/>
    </p:cViewPr>
  </p:notesTextViewPr>
  <p:gridSpacing cx="234086400" cy="2340864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4440" y="5397078"/>
            <a:ext cx="13990320" cy="3724063"/>
          </a:xfrm>
        </p:spPr>
        <p:txBody>
          <a:bodyPr/>
          <a:lstStyle/>
          <a:p>
            <a:r>
              <a:rPr lang="en-US" smtClean="0"/>
              <a:t>Click to edit Master title style</a:t>
            </a:r>
            <a:endParaRPr lang="en-US"/>
          </a:p>
        </p:txBody>
      </p:sp>
      <p:sp>
        <p:nvSpPr>
          <p:cNvPr id="3" name="Subtitle 2"/>
          <p:cNvSpPr>
            <a:spLocks noGrp="1"/>
          </p:cNvSpPr>
          <p:nvPr>
            <p:ph type="subTitle" idx="1"/>
          </p:nvPr>
        </p:nvSpPr>
        <p:spPr>
          <a:xfrm>
            <a:off x="2468880" y="9845040"/>
            <a:ext cx="11521440" cy="4439920"/>
          </a:xfrm>
        </p:spPr>
        <p:txBody>
          <a:bodyPr/>
          <a:lstStyle>
            <a:lvl1pPr marL="0" indent="0" algn="ctr">
              <a:buNone/>
              <a:defRPr>
                <a:solidFill>
                  <a:schemeClr val="tx1">
                    <a:tint val="75000"/>
                  </a:schemeClr>
                </a:solidFill>
              </a:defRPr>
            </a:lvl1pPr>
            <a:lvl2pPr marL="1097280" indent="0" algn="ctr">
              <a:buNone/>
              <a:defRPr>
                <a:solidFill>
                  <a:schemeClr val="tx1">
                    <a:tint val="75000"/>
                  </a:schemeClr>
                </a:solidFill>
              </a:defRPr>
            </a:lvl2pPr>
            <a:lvl3pPr marL="2194560" indent="0" algn="ctr">
              <a:buNone/>
              <a:defRPr>
                <a:solidFill>
                  <a:schemeClr val="tx1">
                    <a:tint val="75000"/>
                  </a:schemeClr>
                </a:solidFill>
              </a:defRPr>
            </a:lvl3pPr>
            <a:lvl4pPr marL="3291840" indent="0" algn="ctr">
              <a:buNone/>
              <a:defRPr>
                <a:solidFill>
                  <a:schemeClr val="tx1">
                    <a:tint val="75000"/>
                  </a:schemeClr>
                </a:solidFill>
              </a:defRPr>
            </a:lvl4pPr>
            <a:lvl5pPr marL="4389120" indent="0" algn="ctr">
              <a:buNone/>
              <a:defRPr>
                <a:solidFill>
                  <a:schemeClr val="tx1">
                    <a:tint val="75000"/>
                  </a:schemeClr>
                </a:solidFill>
              </a:defRPr>
            </a:lvl5pPr>
            <a:lvl6pPr marL="5486400" indent="0" algn="ctr">
              <a:buNone/>
              <a:defRPr>
                <a:solidFill>
                  <a:schemeClr val="tx1">
                    <a:tint val="75000"/>
                  </a:schemeClr>
                </a:solidFill>
              </a:defRPr>
            </a:lvl6pPr>
            <a:lvl7pPr marL="6583680" indent="0" algn="ctr">
              <a:buNone/>
              <a:defRPr>
                <a:solidFill>
                  <a:schemeClr val="tx1">
                    <a:tint val="75000"/>
                  </a:schemeClr>
                </a:solidFill>
              </a:defRPr>
            </a:lvl7pPr>
            <a:lvl8pPr marL="7680960" indent="0" algn="ctr">
              <a:buNone/>
              <a:defRPr>
                <a:solidFill>
                  <a:schemeClr val="tx1">
                    <a:tint val="75000"/>
                  </a:schemeClr>
                </a:solidFill>
              </a:defRPr>
            </a:lvl8pPr>
            <a:lvl9pPr marL="877824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82387FD5-0EC6-4DDC-8414-239CEFE18FD1}" type="datetime1">
              <a:rPr lang="en-US"/>
              <a:pPr/>
              <a:t>11/11/2010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C9E7CB-9436-4E4C-9FC1-9BEF8474AA3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D8B3252-8CA5-407B-AA56-4E43681D901A}" type="datetime1">
              <a:rPr lang="en-US"/>
              <a:pPr/>
              <a:t>11/11/2010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1F6F274-9074-4838-815F-7FE6EF05DEA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479830" y="2228004"/>
            <a:ext cx="6666547" cy="4743556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80186" y="2228004"/>
            <a:ext cx="19725323" cy="474355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1B244C0-D7E9-4E87-A3C0-AFE8E85BC373}" type="datetime1">
              <a:rPr lang="en-US"/>
              <a:pPr/>
              <a:t>11/11/2010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E46EFB-E040-4BB7-9D7D-7B92D0414AB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44FEAFB-8E68-411B-AFF5-D786904F3BD7}" type="datetime1">
              <a:rPr lang="en-US"/>
              <a:pPr/>
              <a:t>11/11/2010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B94623-927B-40BF-9055-BE7390CF40B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00163" y="11164148"/>
            <a:ext cx="13990320" cy="3450590"/>
          </a:xfrm>
        </p:spPr>
        <p:txBody>
          <a:bodyPr anchor="t"/>
          <a:lstStyle>
            <a:lvl1pPr algn="l">
              <a:defRPr sz="9600" b="1" cap="all"/>
            </a:lvl1pPr>
          </a:lstStyle>
          <a:p>
            <a:r>
              <a:rPr lang="en-US" smtClean="0"/>
              <a:t>Click to edit Master title style</a:t>
            </a:r>
            <a:endParaRPr lang="en-US"/>
          </a:p>
        </p:txBody>
      </p:sp>
      <p:sp>
        <p:nvSpPr>
          <p:cNvPr id="3" name="Text Placeholder 2"/>
          <p:cNvSpPr>
            <a:spLocks noGrp="1"/>
          </p:cNvSpPr>
          <p:nvPr>
            <p:ph type="body" idx="1"/>
          </p:nvPr>
        </p:nvSpPr>
        <p:spPr>
          <a:xfrm>
            <a:off x="1300163" y="7363674"/>
            <a:ext cx="13990320" cy="3800473"/>
          </a:xfrm>
        </p:spPr>
        <p:txBody>
          <a:bodyPr anchor="b"/>
          <a:lstStyle>
            <a:lvl1pPr marL="0" indent="0">
              <a:buNone/>
              <a:defRPr sz="4800">
                <a:solidFill>
                  <a:schemeClr val="tx1">
                    <a:tint val="75000"/>
                  </a:schemeClr>
                </a:solidFill>
              </a:defRPr>
            </a:lvl1pPr>
            <a:lvl2pPr marL="1097280" indent="0">
              <a:buNone/>
              <a:defRPr sz="4300">
                <a:solidFill>
                  <a:schemeClr val="tx1">
                    <a:tint val="75000"/>
                  </a:schemeClr>
                </a:solidFill>
              </a:defRPr>
            </a:lvl2pPr>
            <a:lvl3pPr marL="2194560" indent="0">
              <a:buNone/>
              <a:defRPr sz="3800">
                <a:solidFill>
                  <a:schemeClr val="tx1">
                    <a:tint val="75000"/>
                  </a:schemeClr>
                </a:solidFill>
              </a:defRPr>
            </a:lvl3pPr>
            <a:lvl4pPr marL="3291840" indent="0">
              <a:buNone/>
              <a:defRPr sz="3400">
                <a:solidFill>
                  <a:schemeClr val="tx1">
                    <a:tint val="75000"/>
                  </a:schemeClr>
                </a:solidFill>
              </a:defRPr>
            </a:lvl4pPr>
            <a:lvl5pPr marL="4389120" indent="0">
              <a:buNone/>
              <a:defRPr sz="3400">
                <a:solidFill>
                  <a:schemeClr val="tx1">
                    <a:tint val="75000"/>
                  </a:schemeClr>
                </a:solidFill>
              </a:defRPr>
            </a:lvl5pPr>
            <a:lvl6pPr marL="5486400" indent="0">
              <a:buNone/>
              <a:defRPr sz="3400">
                <a:solidFill>
                  <a:schemeClr val="tx1">
                    <a:tint val="75000"/>
                  </a:schemeClr>
                </a:solidFill>
              </a:defRPr>
            </a:lvl6pPr>
            <a:lvl7pPr marL="6583680" indent="0">
              <a:buNone/>
              <a:defRPr sz="3400">
                <a:solidFill>
                  <a:schemeClr val="tx1">
                    <a:tint val="75000"/>
                  </a:schemeClr>
                </a:solidFill>
              </a:defRPr>
            </a:lvl7pPr>
            <a:lvl8pPr marL="7680960" indent="0">
              <a:buNone/>
              <a:defRPr sz="3400">
                <a:solidFill>
                  <a:schemeClr val="tx1">
                    <a:tint val="75000"/>
                  </a:schemeClr>
                </a:solidFill>
              </a:defRPr>
            </a:lvl8pPr>
            <a:lvl9pPr marL="8778240" indent="0">
              <a:buNone/>
              <a:defRPr sz="3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58786C7-2B6D-4485-AD0E-E167655471E2}" type="datetime1">
              <a:rPr lang="en-US"/>
              <a:pPr/>
              <a:t>11/11/2010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DE6120-94D0-4F9E-AA4B-EFBF8AC5D69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80187" y="12973897"/>
            <a:ext cx="13195935" cy="36689667"/>
          </a:xfrm>
        </p:spPr>
        <p:txBody>
          <a:bodyPr/>
          <a:lstStyle>
            <a:lvl1pPr>
              <a:defRPr sz="6700"/>
            </a:lvl1pPr>
            <a:lvl2pPr>
              <a:defRPr sz="5800"/>
            </a:lvl2pPr>
            <a:lvl3pPr>
              <a:defRPr sz="4800"/>
            </a:lvl3pPr>
            <a:lvl4pPr>
              <a:defRPr sz="4300"/>
            </a:lvl4pPr>
            <a:lvl5pPr>
              <a:defRPr sz="4300"/>
            </a:lvl5pPr>
            <a:lvl6pPr>
              <a:defRPr sz="4300"/>
            </a:lvl6pPr>
            <a:lvl7pPr>
              <a:defRPr sz="4300"/>
            </a:lvl7pPr>
            <a:lvl8pPr>
              <a:defRPr sz="4300"/>
            </a:lvl8pPr>
            <a:lvl9pPr>
              <a:defRPr sz="4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4950442" y="12973897"/>
            <a:ext cx="13195935" cy="36689667"/>
          </a:xfrm>
        </p:spPr>
        <p:txBody>
          <a:bodyPr/>
          <a:lstStyle>
            <a:lvl1pPr>
              <a:defRPr sz="6700"/>
            </a:lvl1pPr>
            <a:lvl2pPr>
              <a:defRPr sz="5800"/>
            </a:lvl2pPr>
            <a:lvl3pPr>
              <a:defRPr sz="4800"/>
            </a:lvl3pPr>
            <a:lvl4pPr>
              <a:defRPr sz="4300"/>
            </a:lvl4pPr>
            <a:lvl5pPr>
              <a:defRPr sz="4300"/>
            </a:lvl5pPr>
            <a:lvl6pPr>
              <a:defRPr sz="4300"/>
            </a:lvl6pPr>
            <a:lvl7pPr>
              <a:defRPr sz="4300"/>
            </a:lvl7pPr>
            <a:lvl8pPr>
              <a:defRPr sz="4300"/>
            </a:lvl8pPr>
            <a:lvl9pPr>
              <a:defRPr sz="4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AABED224-DB1B-4DC8-94C5-7384E0352C2D}" type="datetime1">
              <a:rPr lang="en-US"/>
              <a:pPr/>
              <a:t>11/11/2010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E08D90C-DF6F-4423-9DC7-A89C5E4257E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22960" y="695750"/>
            <a:ext cx="14813280" cy="289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3888953"/>
            <a:ext cx="7272338" cy="1620730"/>
          </a:xfrm>
        </p:spPr>
        <p:txBody>
          <a:bodyPr anchor="b"/>
          <a:lstStyle>
            <a:lvl1pPr marL="0" indent="0">
              <a:buNone/>
              <a:defRPr sz="5800" b="1"/>
            </a:lvl1pPr>
            <a:lvl2pPr marL="1097280" indent="0">
              <a:buNone/>
              <a:defRPr sz="4800" b="1"/>
            </a:lvl2pPr>
            <a:lvl3pPr marL="2194560" indent="0">
              <a:buNone/>
              <a:defRPr sz="4300" b="1"/>
            </a:lvl3pPr>
            <a:lvl4pPr marL="3291840" indent="0">
              <a:buNone/>
              <a:defRPr sz="3800" b="1"/>
            </a:lvl4pPr>
            <a:lvl5pPr marL="4389120" indent="0">
              <a:buNone/>
              <a:defRPr sz="3800" b="1"/>
            </a:lvl5pPr>
            <a:lvl6pPr marL="5486400" indent="0">
              <a:buNone/>
              <a:defRPr sz="3800" b="1"/>
            </a:lvl6pPr>
            <a:lvl7pPr marL="6583680" indent="0">
              <a:buNone/>
              <a:defRPr sz="3800" b="1"/>
            </a:lvl7pPr>
            <a:lvl8pPr marL="7680960" indent="0">
              <a:buNone/>
              <a:defRPr sz="3800" b="1"/>
            </a:lvl8pPr>
            <a:lvl9pPr marL="8778240" indent="0">
              <a:buNone/>
              <a:defRPr sz="3800" b="1"/>
            </a:lvl9pPr>
          </a:lstStyle>
          <a:p>
            <a:pPr lvl="0"/>
            <a:r>
              <a:rPr lang="en-US" smtClean="0"/>
              <a:t>Click to edit Master text styles</a:t>
            </a:r>
          </a:p>
        </p:txBody>
      </p:sp>
      <p:sp>
        <p:nvSpPr>
          <p:cNvPr id="4" name="Content Placeholder 3"/>
          <p:cNvSpPr>
            <a:spLocks noGrp="1"/>
          </p:cNvSpPr>
          <p:nvPr>
            <p:ph sz="half" idx="2"/>
          </p:nvPr>
        </p:nvSpPr>
        <p:spPr>
          <a:xfrm>
            <a:off x="822960" y="5509683"/>
            <a:ext cx="7272338" cy="10009930"/>
          </a:xfrm>
        </p:spPr>
        <p:txBody>
          <a:bodyPr/>
          <a:lstStyle>
            <a:lvl1pPr>
              <a:defRPr sz="5800"/>
            </a:lvl1pPr>
            <a:lvl2pPr>
              <a:defRPr sz="4800"/>
            </a:lvl2pPr>
            <a:lvl3pPr>
              <a:defRPr sz="43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361046" y="3888953"/>
            <a:ext cx="7275195" cy="1620730"/>
          </a:xfrm>
        </p:spPr>
        <p:txBody>
          <a:bodyPr anchor="b"/>
          <a:lstStyle>
            <a:lvl1pPr marL="0" indent="0">
              <a:buNone/>
              <a:defRPr sz="5800" b="1"/>
            </a:lvl1pPr>
            <a:lvl2pPr marL="1097280" indent="0">
              <a:buNone/>
              <a:defRPr sz="4800" b="1"/>
            </a:lvl2pPr>
            <a:lvl3pPr marL="2194560" indent="0">
              <a:buNone/>
              <a:defRPr sz="4300" b="1"/>
            </a:lvl3pPr>
            <a:lvl4pPr marL="3291840" indent="0">
              <a:buNone/>
              <a:defRPr sz="3800" b="1"/>
            </a:lvl4pPr>
            <a:lvl5pPr marL="4389120" indent="0">
              <a:buNone/>
              <a:defRPr sz="3800" b="1"/>
            </a:lvl5pPr>
            <a:lvl6pPr marL="5486400" indent="0">
              <a:buNone/>
              <a:defRPr sz="3800" b="1"/>
            </a:lvl6pPr>
            <a:lvl7pPr marL="6583680" indent="0">
              <a:buNone/>
              <a:defRPr sz="3800" b="1"/>
            </a:lvl7pPr>
            <a:lvl8pPr marL="7680960" indent="0">
              <a:buNone/>
              <a:defRPr sz="3800" b="1"/>
            </a:lvl8pPr>
            <a:lvl9pPr marL="8778240" indent="0">
              <a:buNone/>
              <a:defRPr sz="3800" b="1"/>
            </a:lvl9pPr>
          </a:lstStyle>
          <a:p>
            <a:pPr lvl="0"/>
            <a:r>
              <a:rPr lang="en-US" smtClean="0"/>
              <a:t>Click to edit Master text styles</a:t>
            </a:r>
          </a:p>
        </p:txBody>
      </p:sp>
      <p:sp>
        <p:nvSpPr>
          <p:cNvPr id="6" name="Content Placeholder 5"/>
          <p:cNvSpPr>
            <a:spLocks noGrp="1"/>
          </p:cNvSpPr>
          <p:nvPr>
            <p:ph sz="quarter" idx="4"/>
          </p:nvPr>
        </p:nvSpPr>
        <p:spPr>
          <a:xfrm>
            <a:off x="8361046" y="5509683"/>
            <a:ext cx="7275195" cy="10009930"/>
          </a:xfrm>
        </p:spPr>
        <p:txBody>
          <a:bodyPr/>
          <a:lstStyle>
            <a:lvl1pPr>
              <a:defRPr sz="5800"/>
            </a:lvl1pPr>
            <a:lvl2pPr>
              <a:defRPr sz="4800"/>
            </a:lvl2pPr>
            <a:lvl3pPr>
              <a:defRPr sz="43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8A2DBCC2-59C9-48B6-A606-4E86AEFDF312}" type="datetime1">
              <a:rPr lang="en-US"/>
              <a:pPr/>
              <a:t>11/11/2010</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B9775F9C-82B8-4584-8AE6-92ACC536A34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E86B706D-B78A-4E45-9C47-C5E83A09BE05}" type="datetime1">
              <a:rPr lang="en-US"/>
              <a:pPr/>
              <a:t>11/11/2010</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F4C098EF-A048-420F-B5E5-AE35DC2E160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18E31EAA-F09C-45C2-BE68-D7F221DC48B6}" type="datetime1">
              <a:rPr lang="en-US"/>
              <a:pPr/>
              <a:t>11/11/2010</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A020BBC4-0FC3-4802-BAE1-A4BFD84F374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2961" y="691727"/>
            <a:ext cx="5414963" cy="2943860"/>
          </a:xfrm>
        </p:spPr>
        <p:txBody>
          <a:bodyPr anchor="b"/>
          <a:lstStyle>
            <a:lvl1pPr algn="l">
              <a:defRPr sz="4800" b="1"/>
            </a:lvl1pPr>
          </a:lstStyle>
          <a:p>
            <a:r>
              <a:rPr lang="en-US" smtClean="0"/>
              <a:t>Click to edit Master title style</a:t>
            </a:r>
            <a:endParaRPr lang="en-US"/>
          </a:p>
        </p:txBody>
      </p:sp>
      <p:sp>
        <p:nvSpPr>
          <p:cNvPr id="3" name="Content Placeholder 2"/>
          <p:cNvSpPr>
            <a:spLocks noGrp="1"/>
          </p:cNvSpPr>
          <p:nvPr>
            <p:ph idx="1"/>
          </p:nvPr>
        </p:nvSpPr>
        <p:spPr>
          <a:xfrm>
            <a:off x="6435090" y="691727"/>
            <a:ext cx="9201150" cy="14827887"/>
          </a:xfrm>
        </p:spPr>
        <p:txBody>
          <a:bodyPr/>
          <a:lstStyle>
            <a:lvl1pPr>
              <a:defRPr sz="7700"/>
            </a:lvl1pPr>
            <a:lvl2pPr>
              <a:defRPr sz="6700"/>
            </a:lvl2pPr>
            <a:lvl3pPr>
              <a:defRPr sz="58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22961" y="3635587"/>
            <a:ext cx="5414963" cy="11884027"/>
          </a:xfrm>
        </p:spPr>
        <p:txBody>
          <a:bodyPr/>
          <a:lstStyle>
            <a:lvl1pPr marL="0" indent="0">
              <a:buNone/>
              <a:defRPr sz="3400"/>
            </a:lvl1pPr>
            <a:lvl2pPr marL="1097280" indent="0">
              <a:buNone/>
              <a:defRPr sz="2900"/>
            </a:lvl2pPr>
            <a:lvl3pPr marL="2194560" indent="0">
              <a:buNone/>
              <a:defRPr sz="2400"/>
            </a:lvl3pPr>
            <a:lvl4pPr marL="3291840" indent="0">
              <a:buNone/>
              <a:defRPr sz="2200"/>
            </a:lvl4pPr>
            <a:lvl5pPr marL="4389120" indent="0">
              <a:buNone/>
              <a:defRPr sz="2200"/>
            </a:lvl5pPr>
            <a:lvl6pPr marL="5486400" indent="0">
              <a:buNone/>
              <a:defRPr sz="2200"/>
            </a:lvl6pPr>
            <a:lvl7pPr marL="6583680" indent="0">
              <a:buNone/>
              <a:defRPr sz="2200"/>
            </a:lvl7pPr>
            <a:lvl8pPr marL="7680960" indent="0">
              <a:buNone/>
              <a:defRPr sz="2200"/>
            </a:lvl8pPr>
            <a:lvl9pPr marL="8778240" indent="0">
              <a:buNone/>
              <a:defRPr sz="22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BFBFCA16-1F28-4D1E-AD25-CE805A20550F}" type="datetime1">
              <a:rPr lang="en-US"/>
              <a:pPr/>
              <a:t>11/11/2010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F011C2DD-7B90-49B9-B2B0-5BABA7CF57F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6118" y="12161520"/>
            <a:ext cx="9875520" cy="1435737"/>
          </a:xfrm>
        </p:spPr>
        <p:txBody>
          <a:bodyPr anchor="b"/>
          <a:lstStyle>
            <a:lvl1pPr algn="l">
              <a:defRPr sz="4800" b="1"/>
            </a:lvl1pPr>
          </a:lstStyle>
          <a:p>
            <a:r>
              <a:rPr lang="en-US" smtClean="0"/>
              <a:t>Click to edit Master title style</a:t>
            </a:r>
            <a:endParaRPr lang="en-US"/>
          </a:p>
        </p:txBody>
      </p:sp>
      <p:sp>
        <p:nvSpPr>
          <p:cNvPr id="3" name="Picture Placeholder 2"/>
          <p:cNvSpPr>
            <a:spLocks noGrp="1"/>
          </p:cNvSpPr>
          <p:nvPr>
            <p:ph type="pic" idx="1"/>
          </p:nvPr>
        </p:nvSpPr>
        <p:spPr>
          <a:xfrm>
            <a:off x="3226118" y="1552363"/>
            <a:ext cx="9875520" cy="10424160"/>
          </a:xfrm>
        </p:spPr>
        <p:txBody>
          <a:bodyPr rtlCol="0">
            <a:normAutofit/>
          </a:bodyPr>
          <a:lstStyle>
            <a:lvl1pPr marL="0" indent="0">
              <a:buNone/>
              <a:defRPr sz="7700"/>
            </a:lvl1pPr>
            <a:lvl2pPr marL="1097280" indent="0">
              <a:buNone/>
              <a:defRPr sz="6700"/>
            </a:lvl2pPr>
            <a:lvl3pPr marL="2194560" indent="0">
              <a:buNone/>
              <a:defRPr sz="580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pPr lvl="0"/>
            <a:endParaRPr lang="en-US" noProof="0" smtClean="0"/>
          </a:p>
        </p:txBody>
      </p:sp>
      <p:sp>
        <p:nvSpPr>
          <p:cNvPr id="4" name="Text Placeholder 3"/>
          <p:cNvSpPr>
            <a:spLocks noGrp="1"/>
          </p:cNvSpPr>
          <p:nvPr>
            <p:ph type="body" sz="half" idx="2"/>
          </p:nvPr>
        </p:nvSpPr>
        <p:spPr>
          <a:xfrm>
            <a:off x="3226118" y="13597257"/>
            <a:ext cx="9875520" cy="2038983"/>
          </a:xfrm>
        </p:spPr>
        <p:txBody>
          <a:bodyPr/>
          <a:lstStyle>
            <a:lvl1pPr marL="0" indent="0">
              <a:buNone/>
              <a:defRPr sz="3400"/>
            </a:lvl1pPr>
            <a:lvl2pPr marL="1097280" indent="0">
              <a:buNone/>
              <a:defRPr sz="2900"/>
            </a:lvl2pPr>
            <a:lvl3pPr marL="2194560" indent="0">
              <a:buNone/>
              <a:defRPr sz="2400"/>
            </a:lvl3pPr>
            <a:lvl4pPr marL="3291840" indent="0">
              <a:buNone/>
              <a:defRPr sz="2200"/>
            </a:lvl4pPr>
            <a:lvl5pPr marL="4389120" indent="0">
              <a:buNone/>
              <a:defRPr sz="2200"/>
            </a:lvl5pPr>
            <a:lvl6pPr marL="5486400" indent="0">
              <a:buNone/>
              <a:defRPr sz="2200"/>
            </a:lvl6pPr>
            <a:lvl7pPr marL="6583680" indent="0">
              <a:buNone/>
              <a:defRPr sz="2200"/>
            </a:lvl7pPr>
            <a:lvl8pPr marL="7680960" indent="0">
              <a:buNone/>
              <a:defRPr sz="2200"/>
            </a:lvl8pPr>
            <a:lvl9pPr marL="8778240" indent="0">
              <a:buNone/>
              <a:defRPr sz="22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76006A9-3AE9-41B0-AD50-BE584AB43221}" type="datetime1">
              <a:rPr lang="en-US"/>
              <a:pPr/>
              <a:t>11/11/2010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9595DDE-2DE5-42F5-A047-2812B601F3F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22325" y="696251"/>
            <a:ext cx="14814550" cy="2895600"/>
          </a:xfrm>
          <a:prstGeom prst="rect">
            <a:avLst/>
          </a:prstGeom>
          <a:noFill/>
          <a:ln w="9525">
            <a:noFill/>
            <a:miter lim="800000"/>
            <a:headEnd/>
            <a:tailEnd/>
          </a:ln>
        </p:spPr>
        <p:txBody>
          <a:bodyPr vert="horz" wrap="square" lIns="219456" tIns="109728" rIns="219456" bIns="109728"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822325" y="4054343"/>
            <a:ext cx="14814550" cy="11465521"/>
          </a:xfrm>
          <a:prstGeom prst="rect">
            <a:avLst/>
          </a:prstGeom>
          <a:noFill/>
          <a:ln w="9525">
            <a:noFill/>
            <a:miter lim="800000"/>
            <a:headEnd/>
            <a:tailEnd/>
          </a:ln>
        </p:spPr>
        <p:txBody>
          <a:bodyPr vert="horz" wrap="square" lIns="219456" tIns="109728" rIns="219456" bIns="10972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22325" y="16103005"/>
            <a:ext cx="3841750" cy="924983"/>
          </a:xfrm>
          <a:prstGeom prst="rect">
            <a:avLst/>
          </a:prstGeom>
        </p:spPr>
        <p:txBody>
          <a:bodyPr vert="horz" wrap="square" lIns="219456" tIns="109728" rIns="219456" bIns="109728" numCol="1" anchor="ctr" anchorCtr="0" compatLnSpc="1">
            <a:prstTxWarp prst="textNoShape">
              <a:avLst/>
            </a:prstTxWarp>
          </a:bodyPr>
          <a:lstStyle>
            <a:lvl1pPr>
              <a:defRPr sz="2900">
                <a:solidFill>
                  <a:srgbClr val="898989"/>
                </a:solidFill>
                <a:latin typeface="Calibri" charset="0"/>
              </a:defRPr>
            </a:lvl1pPr>
          </a:lstStyle>
          <a:p>
            <a:fld id="{F1D3987E-4E89-4F3A-9D90-743A17D1F47A}" type="datetime1">
              <a:rPr lang="en-US"/>
              <a:pPr/>
              <a:t>11/11/2010</a:t>
            </a:fld>
            <a:endParaRPr lang="en-US"/>
          </a:p>
        </p:txBody>
      </p:sp>
      <p:sp>
        <p:nvSpPr>
          <p:cNvPr id="5" name="Footer Placeholder 4"/>
          <p:cNvSpPr>
            <a:spLocks noGrp="1"/>
          </p:cNvSpPr>
          <p:nvPr>
            <p:ph type="ftr" sz="quarter" idx="3"/>
          </p:nvPr>
        </p:nvSpPr>
        <p:spPr>
          <a:xfrm>
            <a:off x="5622925" y="16103005"/>
            <a:ext cx="5213350" cy="924983"/>
          </a:xfrm>
          <a:prstGeom prst="rect">
            <a:avLst/>
          </a:prstGeom>
        </p:spPr>
        <p:txBody>
          <a:bodyPr vert="horz" wrap="square" lIns="219456" tIns="109728" rIns="219456" bIns="109728" numCol="1" anchor="ctr" anchorCtr="0" compatLnSpc="1">
            <a:prstTxWarp prst="textNoShape">
              <a:avLst/>
            </a:prstTxWarp>
          </a:bodyPr>
          <a:lstStyle>
            <a:lvl1pPr algn="ctr">
              <a:defRPr sz="2900">
                <a:solidFill>
                  <a:srgbClr val="898989"/>
                </a:solidFill>
                <a:latin typeface="Calibri" charset="0"/>
              </a:defRPr>
            </a:lvl1pPr>
          </a:lstStyle>
          <a:p>
            <a:endParaRPr lang="en-US"/>
          </a:p>
        </p:txBody>
      </p:sp>
      <p:sp>
        <p:nvSpPr>
          <p:cNvPr id="6" name="Slide Number Placeholder 5"/>
          <p:cNvSpPr>
            <a:spLocks noGrp="1"/>
          </p:cNvSpPr>
          <p:nvPr>
            <p:ph type="sldNum" sz="quarter" idx="4"/>
          </p:nvPr>
        </p:nvSpPr>
        <p:spPr>
          <a:xfrm>
            <a:off x="11795125" y="16103005"/>
            <a:ext cx="3841750" cy="924983"/>
          </a:xfrm>
          <a:prstGeom prst="rect">
            <a:avLst/>
          </a:prstGeom>
        </p:spPr>
        <p:txBody>
          <a:bodyPr vert="horz" wrap="square" lIns="219456" tIns="109728" rIns="219456" bIns="109728" numCol="1" anchor="ctr" anchorCtr="0" compatLnSpc="1">
            <a:prstTxWarp prst="textNoShape">
              <a:avLst/>
            </a:prstTxWarp>
          </a:bodyPr>
          <a:lstStyle>
            <a:lvl1pPr algn="r">
              <a:defRPr sz="2900">
                <a:solidFill>
                  <a:srgbClr val="898989"/>
                </a:solidFill>
                <a:latin typeface="Calibri" charset="0"/>
              </a:defRPr>
            </a:lvl1pPr>
          </a:lstStyle>
          <a:p>
            <a:fld id="{032BD5DD-6324-439C-AFD2-D9C76173615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3925" rtl="0" eaLnBrk="0" fontAlgn="base" hangingPunct="0">
        <a:spcBef>
          <a:spcPct val="0"/>
        </a:spcBef>
        <a:spcAft>
          <a:spcPct val="0"/>
        </a:spcAft>
        <a:defRPr sz="10600" kern="1200">
          <a:solidFill>
            <a:schemeClr val="tx1"/>
          </a:solidFill>
          <a:latin typeface="+mj-lt"/>
          <a:ea typeface="ＭＳ Ｐゴシック" charset="-128"/>
          <a:cs typeface="+mj-cs"/>
        </a:defRPr>
      </a:lvl1pPr>
      <a:lvl2pPr algn="ctr" defTabSz="2193925" rtl="0" eaLnBrk="0" fontAlgn="base" hangingPunct="0">
        <a:spcBef>
          <a:spcPct val="0"/>
        </a:spcBef>
        <a:spcAft>
          <a:spcPct val="0"/>
        </a:spcAft>
        <a:defRPr sz="10600">
          <a:solidFill>
            <a:schemeClr val="tx1"/>
          </a:solidFill>
          <a:latin typeface="Calibri" pitchFamily="34" charset="0"/>
          <a:ea typeface="ＭＳ Ｐゴシック" charset="-128"/>
        </a:defRPr>
      </a:lvl2pPr>
      <a:lvl3pPr algn="ctr" defTabSz="2193925" rtl="0" eaLnBrk="0" fontAlgn="base" hangingPunct="0">
        <a:spcBef>
          <a:spcPct val="0"/>
        </a:spcBef>
        <a:spcAft>
          <a:spcPct val="0"/>
        </a:spcAft>
        <a:defRPr sz="10600">
          <a:solidFill>
            <a:schemeClr val="tx1"/>
          </a:solidFill>
          <a:latin typeface="Calibri" pitchFamily="34" charset="0"/>
          <a:ea typeface="ＭＳ Ｐゴシック" charset="-128"/>
        </a:defRPr>
      </a:lvl3pPr>
      <a:lvl4pPr algn="ctr" defTabSz="2193925" rtl="0" eaLnBrk="0" fontAlgn="base" hangingPunct="0">
        <a:spcBef>
          <a:spcPct val="0"/>
        </a:spcBef>
        <a:spcAft>
          <a:spcPct val="0"/>
        </a:spcAft>
        <a:defRPr sz="10600">
          <a:solidFill>
            <a:schemeClr val="tx1"/>
          </a:solidFill>
          <a:latin typeface="Calibri" pitchFamily="34" charset="0"/>
          <a:ea typeface="ＭＳ Ｐゴシック" charset="-128"/>
        </a:defRPr>
      </a:lvl4pPr>
      <a:lvl5pPr algn="ctr" defTabSz="2193925" rtl="0" eaLnBrk="0" fontAlgn="base" hangingPunct="0">
        <a:spcBef>
          <a:spcPct val="0"/>
        </a:spcBef>
        <a:spcAft>
          <a:spcPct val="0"/>
        </a:spcAft>
        <a:defRPr sz="10600">
          <a:solidFill>
            <a:schemeClr val="tx1"/>
          </a:solidFill>
          <a:latin typeface="Calibri" pitchFamily="34" charset="0"/>
          <a:ea typeface="ＭＳ Ｐゴシック" charset="-128"/>
        </a:defRPr>
      </a:lvl5pPr>
      <a:lvl6pPr marL="457200" algn="ctr" defTabSz="2193925" rtl="0" fontAlgn="base">
        <a:spcBef>
          <a:spcPct val="0"/>
        </a:spcBef>
        <a:spcAft>
          <a:spcPct val="0"/>
        </a:spcAft>
        <a:defRPr sz="10600">
          <a:solidFill>
            <a:schemeClr val="tx1"/>
          </a:solidFill>
          <a:latin typeface="Calibri" pitchFamily="34" charset="0"/>
        </a:defRPr>
      </a:lvl6pPr>
      <a:lvl7pPr marL="914400" algn="ctr" defTabSz="2193925" rtl="0" fontAlgn="base">
        <a:spcBef>
          <a:spcPct val="0"/>
        </a:spcBef>
        <a:spcAft>
          <a:spcPct val="0"/>
        </a:spcAft>
        <a:defRPr sz="10600">
          <a:solidFill>
            <a:schemeClr val="tx1"/>
          </a:solidFill>
          <a:latin typeface="Calibri" pitchFamily="34" charset="0"/>
        </a:defRPr>
      </a:lvl7pPr>
      <a:lvl8pPr marL="1371600" algn="ctr" defTabSz="2193925" rtl="0" fontAlgn="base">
        <a:spcBef>
          <a:spcPct val="0"/>
        </a:spcBef>
        <a:spcAft>
          <a:spcPct val="0"/>
        </a:spcAft>
        <a:defRPr sz="10600">
          <a:solidFill>
            <a:schemeClr val="tx1"/>
          </a:solidFill>
          <a:latin typeface="Calibri" pitchFamily="34" charset="0"/>
        </a:defRPr>
      </a:lvl8pPr>
      <a:lvl9pPr marL="1828800" algn="ctr" defTabSz="2193925" rtl="0" fontAlgn="base">
        <a:spcBef>
          <a:spcPct val="0"/>
        </a:spcBef>
        <a:spcAft>
          <a:spcPct val="0"/>
        </a:spcAft>
        <a:defRPr sz="10600">
          <a:solidFill>
            <a:schemeClr val="tx1"/>
          </a:solidFill>
          <a:latin typeface="Calibri" pitchFamily="34" charset="0"/>
        </a:defRPr>
      </a:lvl9pPr>
    </p:titleStyle>
    <p:bodyStyle>
      <a:lvl1pPr marL="822325" indent="-822325" algn="l" defTabSz="2193925" rtl="0" eaLnBrk="0" fontAlgn="base" hangingPunct="0">
        <a:spcBef>
          <a:spcPct val="20000"/>
        </a:spcBef>
        <a:spcAft>
          <a:spcPct val="0"/>
        </a:spcAft>
        <a:buFont typeface="Arial" charset="0"/>
        <a:buChar char="•"/>
        <a:defRPr sz="7700" kern="1200">
          <a:solidFill>
            <a:schemeClr val="tx1"/>
          </a:solidFill>
          <a:latin typeface="+mn-lt"/>
          <a:ea typeface="ＭＳ Ｐゴシック" charset="-128"/>
          <a:cs typeface="+mn-cs"/>
        </a:defRPr>
      </a:lvl1pPr>
      <a:lvl2pPr marL="1782763" indent="-685800" algn="l" defTabSz="2193925" rtl="0" eaLnBrk="0" fontAlgn="base" hangingPunct="0">
        <a:spcBef>
          <a:spcPct val="20000"/>
        </a:spcBef>
        <a:spcAft>
          <a:spcPct val="0"/>
        </a:spcAft>
        <a:buFont typeface="Arial" charset="0"/>
        <a:buChar char="–"/>
        <a:defRPr sz="6700" kern="1200">
          <a:solidFill>
            <a:schemeClr val="tx1"/>
          </a:solidFill>
          <a:latin typeface="+mn-lt"/>
          <a:ea typeface="ＭＳ Ｐゴシック" charset="-128"/>
          <a:cs typeface="+mn-cs"/>
        </a:defRPr>
      </a:lvl2pPr>
      <a:lvl3pPr marL="2743200" indent="-547688" algn="l" defTabSz="2193925" rtl="0" eaLnBrk="0" fontAlgn="base" hangingPunct="0">
        <a:spcBef>
          <a:spcPct val="20000"/>
        </a:spcBef>
        <a:spcAft>
          <a:spcPct val="0"/>
        </a:spcAft>
        <a:buFont typeface="Arial" charset="0"/>
        <a:buChar char="•"/>
        <a:defRPr sz="5800" kern="1200">
          <a:solidFill>
            <a:schemeClr val="tx1"/>
          </a:solidFill>
          <a:latin typeface="+mn-lt"/>
          <a:ea typeface="ＭＳ Ｐゴシック" charset="-128"/>
          <a:cs typeface="+mn-cs"/>
        </a:defRPr>
      </a:lvl3pPr>
      <a:lvl4pPr marL="3840163" indent="-547688" algn="l" defTabSz="2193925" rtl="0" eaLnBrk="0" fontAlgn="base" hangingPunct="0">
        <a:spcBef>
          <a:spcPct val="20000"/>
        </a:spcBef>
        <a:spcAft>
          <a:spcPct val="0"/>
        </a:spcAft>
        <a:buFont typeface="Arial" charset="0"/>
        <a:buChar char="–"/>
        <a:defRPr sz="4800" kern="1200">
          <a:solidFill>
            <a:schemeClr val="tx1"/>
          </a:solidFill>
          <a:latin typeface="+mn-lt"/>
          <a:ea typeface="ＭＳ Ｐゴシック" charset="-128"/>
          <a:cs typeface="+mn-cs"/>
        </a:defRPr>
      </a:lvl4pPr>
      <a:lvl5pPr marL="4937125" indent="-547688" algn="l" defTabSz="2193925" rtl="0" eaLnBrk="0" fontAlgn="base" hangingPunct="0">
        <a:spcBef>
          <a:spcPct val="20000"/>
        </a:spcBef>
        <a:spcAft>
          <a:spcPct val="0"/>
        </a:spcAft>
        <a:buFont typeface="Arial" charset="0"/>
        <a:buChar char="»"/>
        <a:defRPr sz="4800" kern="1200">
          <a:solidFill>
            <a:schemeClr val="tx1"/>
          </a:solidFill>
          <a:latin typeface="+mn-lt"/>
          <a:ea typeface="ＭＳ Ｐゴシック" charset="-128"/>
          <a:cs typeface="+mn-cs"/>
        </a:defRPr>
      </a:lvl5pPr>
      <a:lvl6pPr marL="6035040" indent="-548640" algn="l" defTabSz="2194560" rtl="0" eaLnBrk="1" latinLnBrk="0" hangingPunct="1">
        <a:spcBef>
          <a:spcPct val="20000"/>
        </a:spcBef>
        <a:buFont typeface="Arial" pitchFamily="34" charset="0"/>
        <a:buChar char="•"/>
        <a:defRPr sz="4800" kern="1200">
          <a:solidFill>
            <a:schemeClr val="tx1"/>
          </a:solidFill>
          <a:latin typeface="+mn-lt"/>
          <a:ea typeface="+mn-ea"/>
          <a:cs typeface="+mn-cs"/>
        </a:defRPr>
      </a:lvl6pPr>
      <a:lvl7pPr marL="7132320" indent="-548640" algn="l" defTabSz="2194560" rtl="0" eaLnBrk="1" latinLnBrk="0" hangingPunct="1">
        <a:spcBef>
          <a:spcPct val="20000"/>
        </a:spcBef>
        <a:buFont typeface="Arial" pitchFamily="34" charset="0"/>
        <a:buChar char="•"/>
        <a:defRPr sz="4800" kern="1200">
          <a:solidFill>
            <a:schemeClr val="tx1"/>
          </a:solidFill>
          <a:latin typeface="+mn-lt"/>
          <a:ea typeface="+mn-ea"/>
          <a:cs typeface="+mn-cs"/>
        </a:defRPr>
      </a:lvl7pPr>
      <a:lvl8pPr marL="8229600" indent="-548640" algn="l" defTabSz="2194560" rtl="0" eaLnBrk="1" latinLnBrk="0" hangingPunct="1">
        <a:spcBef>
          <a:spcPct val="20000"/>
        </a:spcBef>
        <a:buFont typeface="Arial" pitchFamily="34" charset="0"/>
        <a:buChar char="•"/>
        <a:defRPr sz="4800" kern="1200">
          <a:solidFill>
            <a:schemeClr val="tx1"/>
          </a:solidFill>
          <a:latin typeface="+mn-lt"/>
          <a:ea typeface="+mn-ea"/>
          <a:cs typeface="+mn-cs"/>
        </a:defRPr>
      </a:lvl8pPr>
      <a:lvl9pPr marL="9326880" indent="-548640" algn="l" defTabSz="2194560" rtl="0" eaLnBrk="1" latinLnBrk="0" hangingPunct="1">
        <a:spcBef>
          <a:spcPct val="20000"/>
        </a:spcBef>
        <a:buFont typeface="Arial" pitchFamily="34" charset="0"/>
        <a:buChar char="•"/>
        <a:defRPr sz="4800" kern="1200">
          <a:solidFill>
            <a:schemeClr val="tx1"/>
          </a:solidFill>
          <a:latin typeface="+mn-lt"/>
          <a:ea typeface="+mn-ea"/>
          <a:cs typeface="+mn-cs"/>
        </a:defRPr>
      </a:lvl9pPr>
    </p:bodyStyle>
    <p:otherStyle>
      <a:defPPr>
        <a:defRPr lang="en-US"/>
      </a:defPPr>
      <a:lvl1pPr marL="0" algn="l" defTabSz="2194560" rtl="0" eaLnBrk="1" latinLnBrk="0" hangingPunct="1">
        <a:defRPr sz="4300" kern="1200">
          <a:solidFill>
            <a:schemeClr val="tx1"/>
          </a:solidFill>
          <a:latin typeface="+mn-lt"/>
          <a:ea typeface="+mn-ea"/>
          <a:cs typeface="+mn-cs"/>
        </a:defRPr>
      </a:lvl1pPr>
      <a:lvl2pPr marL="1097280" algn="l" defTabSz="2194560" rtl="0" eaLnBrk="1" latinLnBrk="0" hangingPunct="1">
        <a:defRPr sz="4300" kern="1200">
          <a:solidFill>
            <a:schemeClr val="tx1"/>
          </a:solidFill>
          <a:latin typeface="+mn-lt"/>
          <a:ea typeface="+mn-ea"/>
          <a:cs typeface="+mn-cs"/>
        </a:defRPr>
      </a:lvl2pPr>
      <a:lvl3pPr marL="2194560" algn="l" defTabSz="2194560" rtl="0" eaLnBrk="1" latinLnBrk="0" hangingPunct="1">
        <a:defRPr sz="4300" kern="1200">
          <a:solidFill>
            <a:schemeClr val="tx1"/>
          </a:solidFill>
          <a:latin typeface="+mn-lt"/>
          <a:ea typeface="+mn-ea"/>
          <a:cs typeface="+mn-cs"/>
        </a:defRPr>
      </a:lvl3pPr>
      <a:lvl4pPr marL="3291840" algn="l" defTabSz="2194560" rtl="0" eaLnBrk="1" latinLnBrk="0" hangingPunct="1">
        <a:defRPr sz="4300" kern="1200">
          <a:solidFill>
            <a:schemeClr val="tx1"/>
          </a:solidFill>
          <a:latin typeface="+mn-lt"/>
          <a:ea typeface="+mn-ea"/>
          <a:cs typeface="+mn-cs"/>
        </a:defRPr>
      </a:lvl4pPr>
      <a:lvl5pPr marL="4389120" algn="l" defTabSz="2194560" rtl="0" eaLnBrk="1" latinLnBrk="0" hangingPunct="1">
        <a:defRPr sz="4300" kern="1200">
          <a:solidFill>
            <a:schemeClr val="tx1"/>
          </a:solidFill>
          <a:latin typeface="+mn-lt"/>
          <a:ea typeface="+mn-ea"/>
          <a:cs typeface="+mn-cs"/>
        </a:defRPr>
      </a:lvl5pPr>
      <a:lvl6pPr marL="5486400" algn="l" defTabSz="2194560" rtl="0" eaLnBrk="1" latinLnBrk="0" hangingPunct="1">
        <a:defRPr sz="4300" kern="1200">
          <a:solidFill>
            <a:schemeClr val="tx1"/>
          </a:solidFill>
          <a:latin typeface="+mn-lt"/>
          <a:ea typeface="+mn-ea"/>
          <a:cs typeface="+mn-cs"/>
        </a:defRPr>
      </a:lvl6pPr>
      <a:lvl7pPr marL="6583680" algn="l" defTabSz="2194560" rtl="0" eaLnBrk="1" latinLnBrk="0" hangingPunct="1">
        <a:defRPr sz="4300" kern="1200">
          <a:solidFill>
            <a:schemeClr val="tx1"/>
          </a:solidFill>
          <a:latin typeface="+mn-lt"/>
          <a:ea typeface="+mn-ea"/>
          <a:cs typeface="+mn-cs"/>
        </a:defRPr>
      </a:lvl7pPr>
      <a:lvl8pPr marL="7680960" algn="l" defTabSz="2194560" rtl="0" eaLnBrk="1" latinLnBrk="0" hangingPunct="1">
        <a:defRPr sz="4300" kern="1200">
          <a:solidFill>
            <a:schemeClr val="tx1"/>
          </a:solidFill>
          <a:latin typeface="+mn-lt"/>
          <a:ea typeface="+mn-ea"/>
          <a:cs typeface="+mn-cs"/>
        </a:defRPr>
      </a:lvl8pPr>
      <a:lvl9pPr marL="8778240" algn="l" defTabSz="2194560" rtl="0" eaLnBrk="1" latinLnBrk="0" hangingPunct="1">
        <a:defRPr sz="4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1"/>
          <p:cNvPicPr>
            <a:picLocks noChangeAspect="1" noChangeArrowheads="1"/>
          </p:cNvPicPr>
          <p:nvPr/>
        </p:nvPicPr>
        <p:blipFill>
          <a:blip r:embed="rId2" cstate="print"/>
          <a:srcRect/>
          <a:stretch>
            <a:fillRect/>
          </a:stretch>
        </p:blipFill>
        <p:spPr bwMode="auto">
          <a:xfrm>
            <a:off x="228600" y="180975"/>
            <a:ext cx="1143000" cy="868429"/>
          </a:xfrm>
          <a:prstGeom prst="rect">
            <a:avLst/>
          </a:prstGeom>
          <a:noFill/>
          <a:ln w="9525">
            <a:noFill/>
            <a:miter lim="800000"/>
            <a:headEnd/>
            <a:tailEnd/>
          </a:ln>
        </p:spPr>
      </p:pic>
      <p:pic>
        <p:nvPicPr>
          <p:cNvPr id="13315" name="Picture 32"/>
          <p:cNvPicPr>
            <a:picLocks noChangeAspect="1" noChangeArrowheads="1"/>
          </p:cNvPicPr>
          <p:nvPr/>
        </p:nvPicPr>
        <p:blipFill>
          <a:blip r:embed="rId3" cstate="print"/>
          <a:srcRect/>
          <a:stretch>
            <a:fillRect/>
          </a:stretch>
        </p:blipFill>
        <p:spPr bwMode="auto">
          <a:xfrm>
            <a:off x="228600" y="1085850"/>
            <a:ext cx="1371600" cy="444897"/>
          </a:xfrm>
          <a:prstGeom prst="rect">
            <a:avLst/>
          </a:prstGeom>
          <a:noFill/>
          <a:ln w="9525">
            <a:noFill/>
            <a:miter lim="800000"/>
            <a:headEnd/>
            <a:tailEnd/>
          </a:ln>
        </p:spPr>
      </p:pic>
      <p:sp>
        <p:nvSpPr>
          <p:cNvPr id="13316" name="Rectangle 9"/>
          <p:cNvSpPr>
            <a:spLocks noChangeArrowheads="1"/>
          </p:cNvSpPr>
          <p:nvPr/>
        </p:nvSpPr>
        <p:spPr bwMode="auto">
          <a:xfrm>
            <a:off x="2286000" y="180975"/>
            <a:ext cx="11887200" cy="1266825"/>
          </a:xfrm>
          <a:prstGeom prst="rect">
            <a:avLst/>
          </a:prstGeom>
          <a:noFill/>
          <a:ln w="127000" cmpd="thickThin">
            <a:solidFill>
              <a:srgbClr val="FF0000"/>
            </a:solidFill>
            <a:miter lim="800000"/>
            <a:headEnd/>
            <a:tailEnd/>
          </a:ln>
        </p:spPr>
        <p:txBody>
          <a:bodyPr lIns="480576" tIns="240293" rIns="480576" bIns="240293" anchor="ctr"/>
          <a:lstStyle/>
          <a:p>
            <a:pPr algn="ctr" eaLnBrk="0" hangingPunct="0"/>
            <a:r>
              <a:rPr lang="en-US" sz="8000">
                <a:latin typeface="Bodoni Bd BT" pitchFamily="18" charset="0"/>
              </a:rPr>
              <a:t/>
            </a:r>
            <a:br>
              <a:rPr lang="en-US" sz="8000">
                <a:latin typeface="Bodoni Bd BT" pitchFamily="18" charset="0"/>
              </a:rPr>
            </a:br>
            <a:r>
              <a:rPr lang="en-US" sz="5300">
                <a:solidFill>
                  <a:schemeClr val="accent1"/>
                </a:solidFill>
                <a:latin typeface="Bodoni Bd BT" pitchFamily="18" charset="0"/>
              </a:rPr>
              <a:t/>
            </a:r>
            <a:br>
              <a:rPr lang="en-US" sz="5300">
                <a:solidFill>
                  <a:schemeClr val="accent1"/>
                </a:solidFill>
                <a:latin typeface="Bodoni Bd BT" pitchFamily="18" charset="0"/>
              </a:rPr>
            </a:br>
            <a:endParaRPr lang="en-US" sz="5300">
              <a:solidFill>
                <a:schemeClr val="accent1"/>
              </a:solidFill>
              <a:latin typeface="Bodoni Bd BT" pitchFamily="18" charset="0"/>
            </a:endParaRPr>
          </a:p>
        </p:txBody>
      </p:sp>
      <p:sp>
        <p:nvSpPr>
          <p:cNvPr id="13321" name="Rectangle 14"/>
          <p:cNvSpPr>
            <a:spLocks noChangeArrowheads="1"/>
          </p:cNvSpPr>
          <p:nvPr/>
        </p:nvSpPr>
        <p:spPr bwMode="auto">
          <a:xfrm>
            <a:off x="0" y="0"/>
            <a:ext cx="16459200" cy="17373600"/>
          </a:xfrm>
          <a:prstGeom prst="rect">
            <a:avLst/>
          </a:prstGeom>
          <a:noFill/>
          <a:ln w="127000" cmpd="thickThin">
            <a:solidFill>
              <a:srgbClr val="FF0000"/>
            </a:solidFill>
            <a:miter lim="800000"/>
            <a:headEnd/>
            <a:tailEnd/>
          </a:ln>
        </p:spPr>
        <p:txBody>
          <a:bodyPr lIns="480576" tIns="240293" rIns="480576" bIns="240293" anchor="ctr"/>
          <a:lstStyle/>
          <a:p>
            <a:pPr algn="ctr" eaLnBrk="0" hangingPunct="0"/>
            <a:r>
              <a:rPr lang="en-US" sz="8000">
                <a:latin typeface="Bodoni Bd BT" pitchFamily="18" charset="0"/>
              </a:rPr>
              <a:t/>
            </a:r>
            <a:br>
              <a:rPr lang="en-US" sz="8000">
                <a:latin typeface="Bodoni Bd BT" pitchFamily="18" charset="0"/>
              </a:rPr>
            </a:br>
            <a:r>
              <a:rPr lang="en-US" sz="5300">
                <a:solidFill>
                  <a:schemeClr val="accent1"/>
                </a:solidFill>
                <a:latin typeface="Bodoni Bd BT" pitchFamily="18" charset="0"/>
              </a:rPr>
              <a:t/>
            </a:r>
            <a:br>
              <a:rPr lang="en-US" sz="5300">
                <a:solidFill>
                  <a:schemeClr val="accent1"/>
                </a:solidFill>
                <a:latin typeface="Bodoni Bd BT" pitchFamily="18" charset="0"/>
              </a:rPr>
            </a:br>
            <a:endParaRPr lang="en-US" sz="5300">
              <a:solidFill>
                <a:schemeClr val="accent1"/>
              </a:solidFill>
              <a:latin typeface="Bodoni Bd BT" pitchFamily="18" charset="0"/>
            </a:endParaRPr>
          </a:p>
        </p:txBody>
      </p:sp>
      <p:sp>
        <p:nvSpPr>
          <p:cNvPr id="13323" name="Text Box 16"/>
          <p:cNvSpPr txBox="1">
            <a:spLocks noChangeArrowheads="1"/>
          </p:cNvSpPr>
          <p:nvPr/>
        </p:nvSpPr>
        <p:spPr bwMode="auto">
          <a:xfrm>
            <a:off x="2286000" y="241300"/>
            <a:ext cx="11887200" cy="1508105"/>
          </a:xfrm>
          <a:prstGeom prst="rect">
            <a:avLst/>
          </a:prstGeom>
          <a:noFill/>
          <a:ln w="9525">
            <a:noFill/>
            <a:miter lim="800000"/>
            <a:headEnd/>
            <a:tailEnd/>
          </a:ln>
        </p:spPr>
        <p:txBody>
          <a:bodyPr wrap="square">
            <a:spAutoFit/>
          </a:bodyPr>
          <a:lstStyle/>
          <a:p>
            <a:pPr algn="ctr" defTabSz="914400"/>
            <a:r>
              <a:rPr lang="en-US" sz="1800" b="1" dirty="0">
                <a:latin typeface="Times New Roman" charset="0"/>
                <a:cs typeface="Times New Roman" charset="0"/>
              </a:rPr>
              <a:t>The Nebraska Consumer Action Research Team (CART) project: </a:t>
            </a:r>
          </a:p>
          <a:p>
            <a:pPr algn="ctr" defTabSz="914400"/>
            <a:r>
              <a:rPr lang="en-US" sz="1800" b="1" dirty="0">
                <a:latin typeface="Times New Roman" charset="0"/>
                <a:cs typeface="Times New Roman" charset="0"/>
              </a:rPr>
              <a:t>A case study in consumer activist research.</a:t>
            </a:r>
          </a:p>
          <a:p>
            <a:pPr algn="ctr" defTabSz="914400"/>
            <a:r>
              <a:rPr lang="en-US" sz="1800" dirty="0" err="1">
                <a:latin typeface="Times New Roman" charset="0"/>
                <a:cs typeface="Times New Roman" charset="0"/>
              </a:rPr>
              <a:t>Yuliana</a:t>
            </a:r>
            <a:r>
              <a:rPr lang="en-US" sz="1800" dirty="0">
                <a:latin typeface="Times New Roman" charset="0"/>
                <a:cs typeface="Times New Roman" charset="0"/>
              </a:rPr>
              <a:t> Gallegos, Paul </a:t>
            </a:r>
            <a:r>
              <a:rPr lang="en-US" sz="1800" dirty="0" smtClean="0">
                <a:latin typeface="Times New Roman" charset="0"/>
                <a:cs typeface="Times New Roman" charset="0"/>
              </a:rPr>
              <a:t>S. </a:t>
            </a:r>
            <a:r>
              <a:rPr lang="en-US" sz="1800" dirty="0" err="1" smtClean="0">
                <a:latin typeface="Times New Roman" charset="0"/>
                <a:cs typeface="Times New Roman" charset="0"/>
              </a:rPr>
              <a:t>Nabity</a:t>
            </a:r>
            <a:r>
              <a:rPr lang="en-US" sz="1800" dirty="0">
                <a:latin typeface="Times New Roman" charset="0"/>
                <a:cs typeface="Times New Roman" charset="0"/>
              </a:rPr>
              <a:t>, M.S., Charlie </a:t>
            </a:r>
            <a:r>
              <a:rPr lang="en-US" sz="1800" dirty="0" smtClean="0">
                <a:latin typeface="Times New Roman" charset="0"/>
                <a:cs typeface="Times New Roman" charset="0"/>
              </a:rPr>
              <a:t>A. Davidson</a:t>
            </a:r>
            <a:r>
              <a:rPr lang="en-US" sz="1800" dirty="0">
                <a:latin typeface="Times New Roman" charset="0"/>
                <a:cs typeface="Times New Roman" charset="0"/>
              </a:rPr>
              <a:t>, M.A., Nancy Liu, M.A., William Spaulding, Ph.D.</a:t>
            </a:r>
            <a:br>
              <a:rPr lang="en-US" sz="1800" dirty="0">
                <a:latin typeface="Times New Roman" charset="0"/>
                <a:cs typeface="Times New Roman" charset="0"/>
              </a:rPr>
            </a:br>
            <a:r>
              <a:rPr lang="en-US" sz="1800" dirty="0">
                <a:latin typeface="Times New Roman" charset="0"/>
                <a:cs typeface="Times New Roman" charset="0"/>
              </a:rPr>
              <a:t>University of </a:t>
            </a:r>
            <a:r>
              <a:rPr lang="en-US" sz="1800" dirty="0" smtClean="0">
                <a:latin typeface="Times New Roman" charset="0"/>
                <a:cs typeface="Times New Roman" charset="0"/>
              </a:rPr>
              <a:t>Nebraska-Lincoln</a:t>
            </a:r>
            <a:endParaRPr lang="en-US" sz="1800" dirty="0">
              <a:latin typeface="Times New Roman" charset="0"/>
              <a:cs typeface="Times New Roman" charset="0"/>
            </a:endParaRPr>
          </a:p>
          <a:p>
            <a:pPr algn="ctr" defTabSz="914400"/>
            <a:endParaRPr lang="en-US" sz="2000" dirty="0">
              <a:latin typeface="Times New Roman" charset="0"/>
              <a:cs typeface="Times New Roman" charset="0"/>
            </a:endParaRPr>
          </a:p>
        </p:txBody>
      </p:sp>
      <p:pic>
        <p:nvPicPr>
          <p:cNvPr id="13329" name="Picture 31"/>
          <p:cNvPicPr>
            <a:picLocks noChangeAspect="1" noChangeArrowheads="1"/>
          </p:cNvPicPr>
          <p:nvPr/>
        </p:nvPicPr>
        <p:blipFill>
          <a:blip r:embed="rId2" cstate="print"/>
          <a:srcRect/>
          <a:stretch>
            <a:fillRect/>
          </a:stretch>
        </p:blipFill>
        <p:spPr bwMode="auto">
          <a:xfrm>
            <a:off x="15087600" y="180975"/>
            <a:ext cx="1143000" cy="868429"/>
          </a:xfrm>
          <a:prstGeom prst="rect">
            <a:avLst/>
          </a:prstGeom>
          <a:noFill/>
          <a:ln w="9525">
            <a:noFill/>
            <a:miter lim="800000"/>
            <a:headEnd/>
            <a:tailEnd/>
          </a:ln>
        </p:spPr>
      </p:pic>
      <p:pic>
        <p:nvPicPr>
          <p:cNvPr id="13330" name="Picture 32"/>
          <p:cNvPicPr>
            <a:picLocks noChangeAspect="1" noChangeArrowheads="1"/>
          </p:cNvPicPr>
          <p:nvPr/>
        </p:nvPicPr>
        <p:blipFill>
          <a:blip r:embed="rId3" cstate="print"/>
          <a:srcRect/>
          <a:stretch>
            <a:fillRect/>
          </a:stretch>
        </p:blipFill>
        <p:spPr bwMode="auto">
          <a:xfrm>
            <a:off x="14859000" y="1085850"/>
            <a:ext cx="1371600" cy="444897"/>
          </a:xfrm>
          <a:prstGeom prst="rect">
            <a:avLst/>
          </a:prstGeom>
          <a:noFill/>
          <a:ln w="9525">
            <a:noFill/>
            <a:miter lim="800000"/>
            <a:headEnd/>
            <a:tailEnd/>
          </a:ln>
        </p:spPr>
      </p:pic>
      <p:sp>
        <p:nvSpPr>
          <p:cNvPr id="13332" name="TextBox 21"/>
          <p:cNvSpPr txBox="1">
            <a:spLocks noChangeArrowheads="1"/>
          </p:cNvSpPr>
          <p:nvPr/>
        </p:nvSpPr>
        <p:spPr bwMode="auto">
          <a:xfrm>
            <a:off x="381000" y="8264525"/>
            <a:ext cx="184731" cy="754053"/>
          </a:xfrm>
          <a:prstGeom prst="rect">
            <a:avLst/>
          </a:prstGeom>
          <a:noFill/>
          <a:ln w="9525">
            <a:noFill/>
            <a:miter lim="800000"/>
            <a:headEnd/>
            <a:tailEnd/>
          </a:ln>
        </p:spPr>
        <p:txBody>
          <a:bodyPr wrap="none">
            <a:spAutoFit/>
          </a:bodyPr>
          <a:lstStyle/>
          <a:p>
            <a:endParaRPr lang="en-US"/>
          </a:p>
        </p:txBody>
      </p:sp>
      <p:grpSp>
        <p:nvGrpSpPr>
          <p:cNvPr id="43" name="Group 42"/>
          <p:cNvGrpSpPr/>
          <p:nvPr/>
        </p:nvGrpSpPr>
        <p:grpSpPr>
          <a:xfrm>
            <a:off x="228600" y="1828800"/>
            <a:ext cx="7696200" cy="2743200"/>
            <a:chOff x="228600" y="5943600"/>
            <a:chExt cx="7696200" cy="3200400"/>
          </a:xfrm>
        </p:grpSpPr>
        <p:sp>
          <p:nvSpPr>
            <p:cNvPr id="40" name="Rectangle 12"/>
            <p:cNvSpPr>
              <a:spLocks noChangeArrowheads="1"/>
            </p:cNvSpPr>
            <p:nvPr/>
          </p:nvSpPr>
          <p:spPr bwMode="auto">
            <a:xfrm>
              <a:off x="228600" y="5943600"/>
              <a:ext cx="7696200" cy="3200400"/>
            </a:xfrm>
            <a:prstGeom prst="rect">
              <a:avLst/>
            </a:prstGeom>
            <a:noFill/>
            <a:ln w="127000" cmpd="thickThin">
              <a:solidFill>
                <a:srgbClr val="FF0000"/>
              </a:solidFill>
              <a:miter lim="800000"/>
              <a:headEnd/>
              <a:tailEnd/>
            </a:ln>
          </p:spPr>
          <p:txBody>
            <a:bodyPr lIns="480576" tIns="240293" rIns="480576" bIns="240293" anchor="ctr"/>
            <a:lstStyle/>
            <a:p>
              <a:pPr algn="ctr" eaLnBrk="0" hangingPunct="0"/>
              <a:r>
                <a:rPr lang="en-US" sz="8000">
                  <a:latin typeface="Bodoni Bd BT" pitchFamily="18" charset="0"/>
                </a:rPr>
                <a:t/>
              </a:r>
              <a:br>
                <a:rPr lang="en-US" sz="8000">
                  <a:latin typeface="Bodoni Bd BT" pitchFamily="18" charset="0"/>
                </a:rPr>
              </a:br>
              <a:r>
                <a:rPr lang="en-US" sz="5300">
                  <a:solidFill>
                    <a:schemeClr val="accent1"/>
                  </a:solidFill>
                  <a:latin typeface="Bodoni Bd BT" pitchFamily="18" charset="0"/>
                </a:rPr>
                <a:t/>
              </a:r>
              <a:br>
                <a:rPr lang="en-US" sz="5300">
                  <a:solidFill>
                    <a:schemeClr val="accent1"/>
                  </a:solidFill>
                  <a:latin typeface="Bodoni Bd BT" pitchFamily="18" charset="0"/>
                </a:rPr>
              </a:br>
              <a:endParaRPr lang="en-US" sz="5300">
                <a:solidFill>
                  <a:schemeClr val="accent1"/>
                </a:solidFill>
                <a:latin typeface="Bodoni Bd BT" pitchFamily="18" charset="0"/>
              </a:endParaRPr>
            </a:p>
          </p:txBody>
        </p:sp>
        <p:sp>
          <p:nvSpPr>
            <p:cNvPr id="41" name="Text Box 20"/>
            <p:cNvSpPr txBox="1">
              <a:spLocks noChangeArrowheads="1"/>
            </p:cNvSpPr>
            <p:nvPr/>
          </p:nvSpPr>
          <p:spPr bwMode="auto">
            <a:xfrm>
              <a:off x="304800" y="5984111"/>
              <a:ext cx="7543800" cy="212685"/>
            </a:xfrm>
            <a:prstGeom prst="rect">
              <a:avLst/>
            </a:prstGeom>
            <a:noFill/>
            <a:ln w="9525">
              <a:noFill/>
              <a:miter lim="800000"/>
              <a:headEnd/>
              <a:tailEnd/>
            </a:ln>
          </p:spPr>
          <p:txBody>
            <a:bodyPr>
              <a:spAutoFit/>
            </a:bodyPr>
            <a:lstStyle/>
            <a:p>
              <a:pPr algn="ctr" defTabSz="914400"/>
              <a:r>
                <a:rPr lang="en-US" sz="2000" b="1" i="1" dirty="0" smtClean="0">
                  <a:latin typeface="Times New Roman" charset="0"/>
                  <a:cs typeface="Times New Roman" charset="0"/>
                </a:rPr>
                <a:t>Background</a:t>
              </a:r>
              <a:endParaRPr lang="en-US" sz="2000" b="1" i="1" dirty="0">
                <a:latin typeface="Times New Roman" charset="0"/>
                <a:cs typeface="Times New Roman" charset="0"/>
              </a:endParaRPr>
            </a:p>
          </p:txBody>
        </p:sp>
        <p:sp>
          <p:nvSpPr>
            <p:cNvPr id="42" name="TextBox 38"/>
            <p:cNvSpPr txBox="1">
              <a:spLocks noChangeArrowheads="1"/>
            </p:cNvSpPr>
            <p:nvPr/>
          </p:nvSpPr>
          <p:spPr bwMode="auto">
            <a:xfrm>
              <a:off x="228600" y="6477000"/>
              <a:ext cx="7543800" cy="2549416"/>
            </a:xfrm>
            <a:prstGeom prst="rect">
              <a:avLst/>
            </a:prstGeom>
            <a:noFill/>
            <a:ln w="9525">
              <a:noFill/>
              <a:miter lim="800000"/>
              <a:headEnd/>
              <a:tailEnd/>
            </a:ln>
          </p:spPr>
          <p:txBody>
            <a:bodyPr>
              <a:spAutoFit/>
            </a:bodyPr>
            <a:lstStyle/>
            <a:p>
              <a:pPr marL="57150"/>
              <a:r>
                <a:rPr lang="en-US" sz="1700" dirty="0" smtClean="0">
                  <a:latin typeface="Times New Roman" charset="0"/>
                  <a:cs typeface="Times New Roman" charset="0"/>
                </a:rPr>
                <a:t>Participatory Action Research (PAR) involves recruiting researchers who are themselves members of the population being researched.  It includes hands-on work and conversation between participant researchers and community stakeholders involved in service provision and decision-making as part of participant training to become researchers (Kidd &amp; </a:t>
              </a:r>
              <a:r>
                <a:rPr lang="en-US" sz="1700" dirty="0" err="1" smtClean="0">
                  <a:latin typeface="Times New Roman" charset="0"/>
                  <a:cs typeface="Times New Roman" charset="0"/>
                </a:rPr>
                <a:t>Kral</a:t>
              </a:r>
              <a:r>
                <a:rPr lang="en-US" sz="1700" dirty="0" smtClean="0">
                  <a:latin typeface="Times New Roman" charset="0"/>
                  <a:cs typeface="Times New Roman" charset="0"/>
                </a:rPr>
                <a:t>, 2005). Calhoun and </a:t>
              </a:r>
              <a:r>
                <a:rPr lang="en-US" sz="1700" dirty="0" err="1" smtClean="0">
                  <a:latin typeface="Times New Roman" charset="0"/>
                  <a:cs typeface="Times New Roman" charset="0"/>
                </a:rPr>
                <a:t>Karaganis</a:t>
              </a:r>
              <a:r>
                <a:rPr lang="en-US" sz="1700" dirty="0" smtClean="0">
                  <a:latin typeface="Times New Roman" charset="0"/>
                  <a:cs typeface="Times New Roman" charset="0"/>
                </a:rPr>
                <a:t> (2001) suggest that member participation in research fosters practical benefits for participants, communities, and organizations, as well as participant empowerment through increased awareness about community accessibility and available resources. </a:t>
              </a:r>
              <a:endParaRPr lang="en-US" sz="1700" dirty="0"/>
            </a:p>
          </p:txBody>
        </p:sp>
      </p:grpSp>
      <p:sp>
        <p:nvSpPr>
          <p:cNvPr id="44" name="Rectangle 12"/>
          <p:cNvSpPr>
            <a:spLocks noChangeArrowheads="1"/>
          </p:cNvSpPr>
          <p:nvPr/>
        </p:nvSpPr>
        <p:spPr bwMode="auto">
          <a:xfrm>
            <a:off x="228600" y="4800600"/>
            <a:ext cx="7696200" cy="4800600"/>
          </a:xfrm>
          <a:prstGeom prst="rect">
            <a:avLst/>
          </a:prstGeom>
          <a:noFill/>
          <a:ln w="127000" cmpd="thickThin">
            <a:solidFill>
              <a:srgbClr val="FF0000"/>
            </a:solidFill>
            <a:miter lim="800000"/>
            <a:headEnd/>
            <a:tailEnd/>
          </a:ln>
        </p:spPr>
        <p:txBody>
          <a:bodyPr lIns="480576" tIns="240293" rIns="480576" bIns="240293" anchor="ctr"/>
          <a:lstStyle/>
          <a:p>
            <a:pPr algn="ctr" eaLnBrk="0" hangingPunct="0"/>
            <a:r>
              <a:rPr lang="en-US" sz="8000" dirty="0">
                <a:latin typeface="Bodoni Bd BT" pitchFamily="18" charset="0"/>
              </a:rPr>
              <a:t/>
            </a:r>
            <a:br>
              <a:rPr lang="en-US" sz="8000" dirty="0">
                <a:latin typeface="Bodoni Bd BT" pitchFamily="18" charset="0"/>
              </a:rPr>
            </a:br>
            <a:r>
              <a:rPr lang="en-US" sz="5300" dirty="0">
                <a:solidFill>
                  <a:schemeClr val="accent1"/>
                </a:solidFill>
                <a:latin typeface="Bodoni Bd BT" pitchFamily="18" charset="0"/>
              </a:rPr>
              <a:t/>
            </a:r>
            <a:br>
              <a:rPr lang="en-US" sz="5300" dirty="0">
                <a:solidFill>
                  <a:schemeClr val="accent1"/>
                </a:solidFill>
                <a:latin typeface="Bodoni Bd BT" pitchFamily="18" charset="0"/>
              </a:rPr>
            </a:br>
            <a:endParaRPr lang="en-US" sz="5300" dirty="0">
              <a:solidFill>
                <a:schemeClr val="accent1"/>
              </a:solidFill>
              <a:latin typeface="Bodoni Bd BT" pitchFamily="18" charset="0"/>
            </a:endParaRPr>
          </a:p>
        </p:txBody>
      </p:sp>
      <p:sp>
        <p:nvSpPr>
          <p:cNvPr id="45" name="Text Box 20"/>
          <p:cNvSpPr txBox="1">
            <a:spLocks noChangeArrowheads="1"/>
          </p:cNvSpPr>
          <p:nvPr/>
        </p:nvSpPr>
        <p:spPr bwMode="auto">
          <a:xfrm>
            <a:off x="228600" y="5029200"/>
            <a:ext cx="7543800" cy="400050"/>
          </a:xfrm>
          <a:prstGeom prst="rect">
            <a:avLst/>
          </a:prstGeom>
          <a:noFill/>
          <a:ln w="9525">
            <a:noFill/>
            <a:miter lim="800000"/>
            <a:headEnd/>
            <a:tailEnd/>
          </a:ln>
        </p:spPr>
        <p:txBody>
          <a:bodyPr>
            <a:spAutoFit/>
          </a:bodyPr>
          <a:lstStyle/>
          <a:p>
            <a:pPr algn="ctr" defTabSz="914400"/>
            <a:r>
              <a:rPr lang="en-US" sz="2000" b="1" i="1" dirty="0">
                <a:latin typeface="Times New Roman" charset="0"/>
                <a:cs typeface="Times New Roman" charset="0"/>
              </a:rPr>
              <a:t>The </a:t>
            </a:r>
            <a:r>
              <a:rPr lang="en-US" sz="1800" b="1" i="1" dirty="0">
                <a:latin typeface="Times New Roman" charset="0"/>
                <a:cs typeface="Times New Roman" charset="0"/>
              </a:rPr>
              <a:t>CART</a:t>
            </a:r>
            <a:r>
              <a:rPr lang="en-US" sz="2000" b="1" i="1" dirty="0">
                <a:latin typeface="Times New Roman" charset="0"/>
                <a:cs typeface="Times New Roman" charset="0"/>
              </a:rPr>
              <a:t> Project</a:t>
            </a:r>
          </a:p>
        </p:txBody>
      </p:sp>
      <p:sp>
        <p:nvSpPr>
          <p:cNvPr id="46" name="TextBox 38"/>
          <p:cNvSpPr txBox="1">
            <a:spLocks noChangeArrowheads="1"/>
          </p:cNvSpPr>
          <p:nvPr/>
        </p:nvSpPr>
        <p:spPr bwMode="auto">
          <a:xfrm>
            <a:off x="228600" y="5410200"/>
            <a:ext cx="7543800" cy="4324261"/>
          </a:xfrm>
          <a:prstGeom prst="rect">
            <a:avLst/>
          </a:prstGeom>
          <a:noFill/>
          <a:ln w="9525">
            <a:noFill/>
            <a:miter lim="800000"/>
            <a:headEnd/>
            <a:tailEnd/>
          </a:ln>
        </p:spPr>
        <p:txBody>
          <a:bodyPr>
            <a:spAutoFit/>
          </a:bodyPr>
          <a:lstStyle/>
          <a:p>
            <a:pPr marL="57150"/>
            <a:r>
              <a:rPr lang="en-US" sz="1700" dirty="0">
                <a:latin typeface="Times New Roman" charset="0"/>
                <a:cs typeface="Times New Roman" charset="0"/>
              </a:rPr>
              <a:t>Nebraska Advocacy Services, Inc. (NAS), a federally designated group aimed at protecting and advocating for the rights of Nebraskans with significant physical or mental disabilities, recently formed the Consumer Action Research Team (CART) </a:t>
            </a:r>
            <a:r>
              <a:rPr lang="en-US" sz="1700" dirty="0" smtClean="0">
                <a:latin typeface="Times New Roman" charset="0"/>
                <a:cs typeface="Times New Roman" charset="0"/>
              </a:rPr>
              <a:t>project.  The intent was </a:t>
            </a:r>
            <a:r>
              <a:rPr lang="en-US" sz="1700" dirty="0">
                <a:latin typeface="Times New Roman" charset="0"/>
                <a:cs typeface="Times New Roman" charset="0"/>
              </a:rPr>
              <a:t>to involve mental health consumers in all stages of </a:t>
            </a:r>
            <a:r>
              <a:rPr lang="en-US" sz="1700" dirty="0" smtClean="0">
                <a:latin typeface="Times New Roman" charset="0"/>
                <a:cs typeface="Times New Roman" charset="0"/>
              </a:rPr>
              <a:t>PAR, </a:t>
            </a:r>
            <a:r>
              <a:rPr lang="en-US" sz="1700" dirty="0">
                <a:latin typeface="Times New Roman" charset="0"/>
                <a:cs typeface="Times New Roman" charset="0"/>
              </a:rPr>
              <a:t>and to bolster activism and </a:t>
            </a:r>
            <a:r>
              <a:rPr lang="en-US" sz="1700" dirty="0" smtClean="0">
                <a:latin typeface="Times New Roman" charset="0"/>
                <a:cs typeface="Times New Roman" charset="0"/>
              </a:rPr>
              <a:t>organization, thereby promoting </a:t>
            </a:r>
            <a:r>
              <a:rPr lang="en-US" sz="1700" dirty="0">
                <a:latin typeface="Times New Roman" charset="0"/>
                <a:cs typeface="Times New Roman" charset="0"/>
              </a:rPr>
              <a:t>empowerment and recovery from serious mental illness (SMI) or disability.</a:t>
            </a:r>
            <a:endParaRPr lang="en-US" sz="1700" dirty="0" smtClean="0">
              <a:latin typeface="Times New Roman" charset="0"/>
              <a:cs typeface="Times New Roman" charset="0"/>
            </a:endParaRPr>
          </a:p>
          <a:p>
            <a:pPr marL="57150"/>
            <a:r>
              <a:rPr lang="en-US" sz="1700" dirty="0" smtClean="0">
                <a:latin typeface="Times New Roman" charset="0"/>
                <a:cs typeface="Times New Roman" charset="0"/>
              </a:rPr>
              <a:t>The </a:t>
            </a:r>
            <a:r>
              <a:rPr lang="en-US" sz="1700" dirty="0">
                <a:latin typeface="Times New Roman" charset="0"/>
                <a:cs typeface="Times New Roman" charset="0"/>
              </a:rPr>
              <a:t>purpose of this study is to evaluate the extent to which the CART project met its goals of </a:t>
            </a:r>
            <a:r>
              <a:rPr lang="en-US" sz="1700" dirty="0" smtClean="0">
                <a:latin typeface="Times New Roman" charset="0"/>
                <a:cs typeface="Times New Roman" charset="0"/>
              </a:rPr>
              <a:t>empowering consumers </a:t>
            </a:r>
            <a:r>
              <a:rPr lang="en-US" sz="1700" dirty="0">
                <a:latin typeface="Times New Roman" charset="0"/>
                <a:cs typeface="Times New Roman" charset="0"/>
              </a:rPr>
              <a:t>through acquisition of knowledge in PAR skills, community activism and organization, and personal wellness through education about mental health service accessibility.</a:t>
            </a:r>
            <a:endParaRPr lang="en-US" sz="1700" dirty="0" smtClean="0">
              <a:latin typeface="Times New Roman" charset="0"/>
              <a:cs typeface="Times New Roman" charset="0"/>
            </a:endParaRPr>
          </a:p>
          <a:p>
            <a:pPr marL="57150"/>
            <a:r>
              <a:rPr lang="en-US" sz="1700" dirty="0" smtClean="0">
                <a:latin typeface="Times New Roman" charset="0"/>
                <a:cs typeface="Times New Roman" charset="0"/>
              </a:rPr>
              <a:t>CART </a:t>
            </a:r>
            <a:r>
              <a:rPr lang="en-US" sz="1700" dirty="0">
                <a:latin typeface="Times New Roman" charset="0"/>
                <a:cs typeface="Times New Roman" charset="0"/>
              </a:rPr>
              <a:t>is composed of 9 persons with SMI from the communities of Nebraska who have completed training </a:t>
            </a:r>
            <a:r>
              <a:rPr lang="en-US" sz="1700">
                <a:latin typeface="Times New Roman" charset="0"/>
                <a:cs typeface="Times New Roman" charset="0"/>
              </a:rPr>
              <a:t>for </a:t>
            </a:r>
            <a:r>
              <a:rPr lang="en-US" sz="1700" smtClean="0">
                <a:latin typeface="Times New Roman" charset="0"/>
                <a:cs typeface="Times New Roman" charset="0"/>
              </a:rPr>
              <a:t>becoming </a:t>
            </a:r>
            <a:r>
              <a:rPr lang="en-US" sz="1700">
                <a:latin typeface="Times New Roman" charset="0"/>
                <a:cs typeface="Times New Roman" charset="0"/>
              </a:rPr>
              <a:t>consumer </a:t>
            </a:r>
            <a:r>
              <a:rPr lang="en-US" sz="1700" smtClean="0">
                <a:latin typeface="Times New Roman" charset="0"/>
                <a:cs typeface="Times New Roman" charset="0"/>
              </a:rPr>
              <a:t>researchers.  </a:t>
            </a:r>
            <a:r>
              <a:rPr lang="en-US" sz="1700" dirty="0">
                <a:latin typeface="Times New Roman" charset="0"/>
                <a:cs typeface="Times New Roman" charset="0"/>
              </a:rPr>
              <a:t>This group developed the Community-Fidelity Assessment Common Ingredients Tool (C-FACIT) protocol to evaluate resource availability and accessibility in Nebraska communities, raise awareness, promote recovery from mental illness, and foster </a:t>
            </a:r>
            <a:r>
              <a:rPr lang="en-US" sz="1700" dirty="0" smtClean="0">
                <a:latin typeface="Times New Roman" charset="0"/>
                <a:cs typeface="Times New Roman" charset="0"/>
              </a:rPr>
              <a:t>empowerment.</a:t>
            </a:r>
            <a:endParaRPr lang="en-US" sz="1700" dirty="0">
              <a:latin typeface="Times New Roman" charset="0"/>
              <a:cs typeface="Times New Roman" charset="0"/>
            </a:endParaRPr>
          </a:p>
          <a:p>
            <a:endParaRPr lang="en-US" sz="2000" dirty="0"/>
          </a:p>
        </p:txBody>
      </p:sp>
      <p:sp>
        <p:nvSpPr>
          <p:cNvPr id="47" name="Rectangle 11"/>
          <p:cNvSpPr>
            <a:spLocks noChangeArrowheads="1"/>
          </p:cNvSpPr>
          <p:nvPr/>
        </p:nvSpPr>
        <p:spPr bwMode="auto">
          <a:xfrm>
            <a:off x="228600" y="9829800"/>
            <a:ext cx="7696200" cy="1600200"/>
          </a:xfrm>
          <a:prstGeom prst="rect">
            <a:avLst/>
          </a:prstGeom>
          <a:noFill/>
          <a:ln w="127000" cmpd="thickThin">
            <a:solidFill>
              <a:srgbClr val="FF0000"/>
            </a:solidFill>
            <a:miter lim="800000"/>
            <a:headEnd/>
            <a:tailEnd/>
          </a:ln>
        </p:spPr>
        <p:txBody>
          <a:bodyPr lIns="480576" tIns="240293" rIns="480576" bIns="240293" anchor="ctr"/>
          <a:lstStyle/>
          <a:p>
            <a:pPr algn="ctr" eaLnBrk="0" hangingPunct="0"/>
            <a:r>
              <a:rPr lang="en-US" sz="8000">
                <a:latin typeface="Bodoni Bd BT" pitchFamily="18" charset="0"/>
              </a:rPr>
              <a:t/>
            </a:r>
            <a:br>
              <a:rPr lang="en-US" sz="8000">
                <a:latin typeface="Bodoni Bd BT" pitchFamily="18" charset="0"/>
              </a:rPr>
            </a:br>
            <a:r>
              <a:rPr lang="en-US" sz="5300">
                <a:solidFill>
                  <a:schemeClr val="accent1"/>
                </a:solidFill>
                <a:latin typeface="Bodoni Bd BT" pitchFamily="18" charset="0"/>
              </a:rPr>
              <a:t/>
            </a:r>
            <a:br>
              <a:rPr lang="en-US" sz="5300">
                <a:solidFill>
                  <a:schemeClr val="accent1"/>
                </a:solidFill>
                <a:latin typeface="Bodoni Bd BT" pitchFamily="18" charset="0"/>
              </a:rPr>
            </a:br>
            <a:endParaRPr lang="en-US" sz="5300">
              <a:solidFill>
                <a:schemeClr val="accent1"/>
              </a:solidFill>
              <a:latin typeface="Bodoni Bd BT" pitchFamily="18" charset="0"/>
            </a:endParaRPr>
          </a:p>
        </p:txBody>
      </p:sp>
      <p:sp>
        <p:nvSpPr>
          <p:cNvPr id="48" name="Text Box 18"/>
          <p:cNvSpPr txBox="1">
            <a:spLocks noChangeArrowheads="1"/>
          </p:cNvSpPr>
          <p:nvPr/>
        </p:nvSpPr>
        <p:spPr bwMode="auto">
          <a:xfrm>
            <a:off x="304800" y="9906000"/>
            <a:ext cx="7543800" cy="400050"/>
          </a:xfrm>
          <a:prstGeom prst="rect">
            <a:avLst/>
          </a:prstGeom>
          <a:noFill/>
          <a:ln w="9525">
            <a:noFill/>
            <a:miter lim="800000"/>
            <a:headEnd/>
            <a:tailEnd/>
          </a:ln>
        </p:spPr>
        <p:txBody>
          <a:bodyPr>
            <a:spAutoFit/>
          </a:bodyPr>
          <a:lstStyle/>
          <a:p>
            <a:pPr algn="ctr" defTabSz="914400"/>
            <a:r>
              <a:rPr lang="en-US" sz="1800" b="1" i="1" dirty="0">
                <a:latin typeface="Times New Roman" charset="0"/>
                <a:cs typeface="Times New Roman" charset="0"/>
              </a:rPr>
              <a:t>Implementation </a:t>
            </a:r>
            <a:r>
              <a:rPr lang="en-US" sz="2000" b="1" i="1" dirty="0">
                <a:latin typeface="Times New Roman" charset="0"/>
                <a:cs typeface="Times New Roman" charset="0"/>
              </a:rPr>
              <a:t>	</a:t>
            </a:r>
          </a:p>
        </p:txBody>
      </p:sp>
      <p:sp>
        <p:nvSpPr>
          <p:cNvPr id="49" name="TextBox 27"/>
          <p:cNvSpPr txBox="1">
            <a:spLocks noChangeArrowheads="1"/>
          </p:cNvSpPr>
          <p:nvPr/>
        </p:nvSpPr>
        <p:spPr bwMode="auto">
          <a:xfrm>
            <a:off x="228600" y="10210800"/>
            <a:ext cx="7620000" cy="1138773"/>
          </a:xfrm>
          <a:prstGeom prst="rect">
            <a:avLst/>
          </a:prstGeom>
          <a:noFill/>
          <a:ln w="9525">
            <a:noFill/>
            <a:miter lim="800000"/>
            <a:headEnd/>
            <a:tailEnd/>
          </a:ln>
        </p:spPr>
        <p:txBody>
          <a:bodyPr wrap="square">
            <a:spAutoFit/>
          </a:bodyPr>
          <a:lstStyle/>
          <a:p>
            <a:pPr marL="57150"/>
            <a:r>
              <a:rPr lang="en-US" sz="1700" dirty="0">
                <a:latin typeface="Times New Roman" charset="0"/>
                <a:cs typeface="Times New Roman" charset="0"/>
              </a:rPr>
              <a:t>Four out of the </a:t>
            </a:r>
            <a:r>
              <a:rPr lang="en-US" sz="1700" dirty="0" smtClean="0">
                <a:latin typeface="Times New Roman" charset="0"/>
                <a:cs typeface="Times New Roman" charset="0"/>
              </a:rPr>
              <a:t>nine </a:t>
            </a:r>
            <a:r>
              <a:rPr lang="en-US" sz="1700" dirty="0">
                <a:latin typeface="Times New Roman" charset="0"/>
                <a:cs typeface="Times New Roman" charset="0"/>
              </a:rPr>
              <a:t>consumer researchers completed all of the assignments, monthly teleconferences, and training requirements. These four researchers were invited to implement the C-FACIT protocol in two rural and two relatively urban Nebraska communities. </a:t>
            </a:r>
          </a:p>
        </p:txBody>
      </p:sp>
      <p:sp>
        <p:nvSpPr>
          <p:cNvPr id="50" name="TextBox 30"/>
          <p:cNvSpPr txBox="1">
            <a:spLocks noChangeArrowheads="1"/>
          </p:cNvSpPr>
          <p:nvPr/>
        </p:nvSpPr>
        <p:spPr bwMode="auto">
          <a:xfrm>
            <a:off x="304800" y="14325600"/>
            <a:ext cx="7543800" cy="400110"/>
          </a:xfrm>
          <a:prstGeom prst="rect">
            <a:avLst/>
          </a:prstGeom>
          <a:noFill/>
          <a:ln w="9525">
            <a:noFill/>
            <a:miter lim="800000"/>
            <a:headEnd/>
            <a:tailEnd/>
          </a:ln>
        </p:spPr>
        <p:txBody>
          <a:bodyPr>
            <a:spAutoFit/>
          </a:bodyPr>
          <a:lstStyle/>
          <a:p>
            <a:pPr algn="ctr"/>
            <a:r>
              <a:rPr lang="en-US" sz="2000" b="1" i="1" dirty="0" smtClean="0">
                <a:latin typeface="Times New Roman" charset="0"/>
                <a:cs typeface="Times New Roman" charset="0"/>
              </a:rPr>
              <a:t> </a:t>
            </a:r>
            <a:r>
              <a:rPr lang="en-US" sz="1800" b="1" i="1" dirty="0" smtClean="0">
                <a:latin typeface="Times New Roman" charset="0"/>
                <a:cs typeface="Times New Roman" charset="0"/>
              </a:rPr>
              <a:t>Results</a:t>
            </a:r>
            <a:endParaRPr lang="en-US" sz="1800" dirty="0"/>
          </a:p>
        </p:txBody>
      </p:sp>
      <p:sp>
        <p:nvSpPr>
          <p:cNvPr id="51" name="TextBox 32"/>
          <p:cNvSpPr txBox="1">
            <a:spLocks noChangeArrowheads="1"/>
          </p:cNvSpPr>
          <p:nvPr/>
        </p:nvSpPr>
        <p:spPr bwMode="auto">
          <a:xfrm>
            <a:off x="304800" y="11974829"/>
            <a:ext cx="7620000" cy="1923604"/>
          </a:xfrm>
          <a:prstGeom prst="rect">
            <a:avLst/>
          </a:prstGeom>
          <a:noFill/>
          <a:ln w="9525">
            <a:noFill/>
            <a:miter lim="800000"/>
            <a:headEnd/>
            <a:tailEnd/>
          </a:ln>
        </p:spPr>
        <p:txBody>
          <a:bodyPr wrap="square">
            <a:spAutoFit/>
          </a:bodyPr>
          <a:lstStyle/>
          <a:p>
            <a:pPr>
              <a:spcAft>
                <a:spcPts val="0"/>
              </a:spcAft>
            </a:pPr>
            <a:r>
              <a:rPr lang="en-US" sz="1700" dirty="0">
                <a:latin typeface="Times New Roman" charset="0"/>
                <a:cs typeface="Times New Roman" charset="0"/>
              </a:rPr>
              <a:t>The Empowerment </a:t>
            </a:r>
            <a:r>
              <a:rPr lang="en-US" sz="1700" dirty="0" smtClean="0">
                <a:latin typeface="Times New Roman" charset="0"/>
                <a:cs typeface="Times New Roman" charset="0"/>
              </a:rPr>
              <a:t>Scale (Rogers, Chamberlin, Ellison &amp; </a:t>
            </a:r>
            <a:r>
              <a:rPr lang="en-US" sz="1700" dirty="0" err="1" smtClean="0">
                <a:latin typeface="Times New Roman" charset="0"/>
                <a:cs typeface="Times New Roman" charset="0"/>
              </a:rPr>
              <a:t>Crean</a:t>
            </a:r>
            <a:r>
              <a:rPr lang="en-US" sz="1700" dirty="0" smtClean="0">
                <a:latin typeface="Times New Roman" charset="0"/>
                <a:cs typeface="Times New Roman" charset="0"/>
              </a:rPr>
              <a:t>, 1997; </a:t>
            </a:r>
            <a:r>
              <a:rPr lang="en-US" sz="1700" dirty="0" err="1" smtClean="0">
                <a:latin typeface="Times New Roman" charset="0"/>
                <a:cs typeface="Times New Roman" charset="0"/>
              </a:rPr>
              <a:t>Wowra</a:t>
            </a:r>
            <a:r>
              <a:rPr lang="en-US" sz="1700" dirty="0" smtClean="0">
                <a:latin typeface="Times New Roman" charset="0"/>
                <a:cs typeface="Times New Roman" charset="0"/>
              </a:rPr>
              <a:t> &amp; McCarter, 1999), </a:t>
            </a:r>
            <a:r>
              <a:rPr lang="en-US" sz="1700" dirty="0">
                <a:latin typeface="Times New Roman" charset="0"/>
                <a:cs typeface="Times New Roman" charset="0"/>
              </a:rPr>
              <a:t>a 28-item questionnaire, was completed by the 9 consumer researchers who participated in the CART </a:t>
            </a:r>
            <a:r>
              <a:rPr lang="en-US" sz="1700" dirty="0" smtClean="0">
                <a:latin typeface="Times New Roman" charset="0"/>
                <a:cs typeface="Times New Roman" charset="0"/>
              </a:rPr>
              <a:t>project.  Independent T-tests </a:t>
            </a:r>
            <a:r>
              <a:rPr lang="en-US" sz="1700" dirty="0">
                <a:latin typeface="Times New Roman" charset="0"/>
                <a:cs typeface="Times New Roman" charset="0"/>
              </a:rPr>
              <a:t>were used to assess relationships between consumer level of empowerment </a:t>
            </a:r>
            <a:r>
              <a:rPr lang="en-US" sz="1700" dirty="0" smtClean="0">
                <a:latin typeface="Times New Roman" charset="0"/>
                <a:cs typeface="Times New Roman" charset="0"/>
              </a:rPr>
              <a:t>and </a:t>
            </a:r>
            <a:r>
              <a:rPr lang="en-US" sz="1700" dirty="0">
                <a:latin typeface="Times New Roman" charset="0"/>
                <a:cs typeface="Times New Roman" charset="0"/>
              </a:rPr>
              <a:t>the length of participation in the CART </a:t>
            </a:r>
            <a:r>
              <a:rPr lang="en-US" sz="1700" dirty="0" smtClean="0">
                <a:latin typeface="Times New Roman" charset="0"/>
                <a:cs typeface="Times New Roman" charset="0"/>
              </a:rPr>
              <a:t>project.  Length of consumer participation </a:t>
            </a:r>
            <a:r>
              <a:rPr lang="en-US" sz="1700" dirty="0">
                <a:latin typeface="Times New Roman" charset="0"/>
                <a:cs typeface="Times New Roman" charset="0"/>
              </a:rPr>
              <a:t>in </a:t>
            </a:r>
            <a:r>
              <a:rPr lang="en-US" sz="1700" dirty="0" smtClean="0">
                <a:latin typeface="Times New Roman" charset="0"/>
                <a:cs typeface="Times New Roman" charset="0"/>
              </a:rPr>
              <a:t>CART (including </a:t>
            </a:r>
            <a:r>
              <a:rPr lang="en-US" sz="1700" dirty="0">
                <a:latin typeface="Times New Roman" charset="0"/>
                <a:cs typeface="Times New Roman" charset="0"/>
              </a:rPr>
              <a:t>the process of investigating the communities they reside </a:t>
            </a:r>
            <a:r>
              <a:rPr lang="en-US" sz="1700" dirty="0" smtClean="0">
                <a:latin typeface="Times New Roman" charset="0"/>
                <a:cs typeface="Times New Roman" charset="0"/>
              </a:rPr>
              <a:t>in) was measured in months. </a:t>
            </a:r>
            <a:endParaRPr lang="en-US" sz="2000" dirty="0"/>
          </a:p>
        </p:txBody>
      </p:sp>
      <p:sp>
        <p:nvSpPr>
          <p:cNvPr id="52" name="Rectangle 11"/>
          <p:cNvSpPr>
            <a:spLocks noChangeArrowheads="1"/>
          </p:cNvSpPr>
          <p:nvPr/>
        </p:nvSpPr>
        <p:spPr bwMode="auto">
          <a:xfrm>
            <a:off x="228600" y="11658600"/>
            <a:ext cx="7696200" cy="2286000"/>
          </a:xfrm>
          <a:prstGeom prst="rect">
            <a:avLst/>
          </a:prstGeom>
          <a:noFill/>
          <a:ln w="127000" cmpd="thickThin">
            <a:solidFill>
              <a:srgbClr val="FF0000"/>
            </a:solidFill>
            <a:miter lim="800000"/>
            <a:headEnd/>
            <a:tailEnd/>
          </a:ln>
        </p:spPr>
        <p:txBody>
          <a:bodyPr lIns="480576" tIns="240293" rIns="480576" bIns="240293" anchor="ctr"/>
          <a:lstStyle/>
          <a:p>
            <a:pPr algn="ctr" eaLnBrk="0" hangingPunct="0"/>
            <a:r>
              <a:rPr lang="en-US" sz="8000">
                <a:latin typeface="Bodoni Bd BT" pitchFamily="18" charset="0"/>
              </a:rPr>
              <a:t/>
            </a:r>
            <a:br>
              <a:rPr lang="en-US" sz="8000">
                <a:latin typeface="Bodoni Bd BT" pitchFamily="18" charset="0"/>
              </a:rPr>
            </a:br>
            <a:r>
              <a:rPr lang="en-US" sz="5300">
                <a:solidFill>
                  <a:schemeClr val="accent1"/>
                </a:solidFill>
                <a:latin typeface="Bodoni Bd BT" pitchFamily="18" charset="0"/>
              </a:rPr>
              <a:t/>
            </a:r>
            <a:br>
              <a:rPr lang="en-US" sz="5300">
                <a:solidFill>
                  <a:schemeClr val="accent1"/>
                </a:solidFill>
                <a:latin typeface="Bodoni Bd BT" pitchFamily="18" charset="0"/>
              </a:rPr>
            </a:br>
            <a:endParaRPr lang="en-US" sz="5300">
              <a:solidFill>
                <a:schemeClr val="accent1"/>
              </a:solidFill>
              <a:latin typeface="Bodoni Bd BT" pitchFamily="18" charset="0"/>
            </a:endParaRPr>
          </a:p>
        </p:txBody>
      </p:sp>
      <p:sp>
        <p:nvSpPr>
          <p:cNvPr id="68" name="Text Box 20"/>
          <p:cNvSpPr txBox="1">
            <a:spLocks noChangeArrowheads="1"/>
          </p:cNvSpPr>
          <p:nvPr/>
        </p:nvSpPr>
        <p:spPr bwMode="auto">
          <a:xfrm>
            <a:off x="8458200" y="14401800"/>
            <a:ext cx="7543800" cy="369332"/>
          </a:xfrm>
          <a:prstGeom prst="rect">
            <a:avLst/>
          </a:prstGeom>
          <a:noFill/>
          <a:ln w="9525">
            <a:noFill/>
            <a:miter lim="800000"/>
            <a:headEnd/>
            <a:tailEnd/>
          </a:ln>
        </p:spPr>
        <p:txBody>
          <a:bodyPr wrap="square">
            <a:spAutoFit/>
          </a:bodyPr>
          <a:lstStyle/>
          <a:p>
            <a:pPr algn="ctr" defTabSz="914400"/>
            <a:r>
              <a:rPr lang="en-US" sz="1800" b="1" i="1" dirty="0" smtClean="0">
                <a:latin typeface="Times New Roman" charset="0"/>
                <a:cs typeface="Times New Roman" charset="0"/>
              </a:rPr>
              <a:t>References</a:t>
            </a:r>
            <a:endParaRPr lang="en-US" sz="1800" b="1" i="1" dirty="0">
              <a:latin typeface="Times New Roman" charset="0"/>
              <a:cs typeface="Times New Roman" charset="0"/>
            </a:endParaRPr>
          </a:p>
        </p:txBody>
      </p:sp>
      <p:grpSp>
        <p:nvGrpSpPr>
          <p:cNvPr id="69" name="Group 68"/>
          <p:cNvGrpSpPr/>
          <p:nvPr/>
        </p:nvGrpSpPr>
        <p:grpSpPr>
          <a:xfrm>
            <a:off x="8458200" y="14401800"/>
            <a:ext cx="7696200" cy="2743200"/>
            <a:chOff x="228600" y="14401800"/>
            <a:chExt cx="7696200" cy="2743200"/>
          </a:xfrm>
        </p:grpSpPr>
        <p:sp>
          <p:nvSpPr>
            <p:cNvPr id="70" name="Rectangle 12"/>
            <p:cNvSpPr>
              <a:spLocks noChangeArrowheads="1"/>
            </p:cNvSpPr>
            <p:nvPr/>
          </p:nvSpPr>
          <p:spPr bwMode="auto">
            <a:xfrm>
              <a:off x="228600" y="14401800"/>
              <a:ext cx="7696200" cy="2743200"/>
            </a:xfrm>
            <a:prstGeom prst="rect">
              <a:avLst/>
            </a:prstGeom>
            <a:noFill/>
            <a:ln w="127000" cmpd="thickThin">
              <a:solidFill>
                <a:srgbClr val="FF0000"/>
              </a:solidFill>
              <a:miter lim="800000"/>
              <a:headEnd/>
              <a:tailEnd/>
            </a:ln>
          </p:spPr>
          <p:txBody>
            <a:bodyPr lIns="480576" tIns="240293" rIns="480576" bIns="240293" anchor="ctr"/>
            <a:lstStyle/>
            <a:p>
              <a:pPr algn="ctr" eaLnBrk="0" hangingPunct="0"/>
              <a:r>
                <a:rPr lang="en-US" sz="8000">
                  <a:latin typeface="Bodoni Bd BT" pitchFamily="18" charset="0"/>
                </a:rPr>
                <a:t/>
              </a:r>
              <a:br>
                <a:rPr lang="en-US" sz="8000">
                  <a:latin typeface="Bodoni Bd BT" pitchFamily="18" charset="0"/>
                </a:rPr>
              </a:br>
              <a:r>
                <a:rPr lang="en-US" sz="5300">
                  <a:solidFill>
                    <a:schemeClr val="accent1"/>
                  </a:solidFill>
                  <a:latin typeface="Bodoni Bd BT" pitchFamily="18" charset="0"/>
                </a:rPr>
                <a:t/>
              </a:r>
              <a:br>
                <a:rPr lang="en-US" sz="5300">
                  <a:solidFill>
                    <a:schemeClr val="accent1"/>
                  </a:solidFill>
                  <a:latin typeface="Bodoni Bd BT" pitchFamily="18" charset="0"/>
                </a:rPr>
              </a:br>
              <a:endParaRPr lang="en-US" sz="5300">
                <a:solidFill>
                  <a:schemeClr val="accent1"/>
                </a:solidFill>
                <a:latin typeface="Bodoni Bd BT" pitchFamily="18" charset="0"/>
              </a:endParaRPr>
            </a:p>
          </p:txBody>
        </p:sp>
        <p:sp>
          <p:nvSpPr>
            <p:cNvPr id="71" name="TextBox 39"/>
            <p:cNvSpPr txBox="1">
              <a:spLocks noChangeArrowheads="1"/>
            </p:cNvSpPr>
            <p:nvPr/>
          </p:nvSpPr>
          <p:spPr bwMode="auto">
            <a:xfrm>
              <a:off x="381000" y="14706600"/>
              <a:ext cx="7467600" cy="2308324"/>
            </a:xfrm>
            <a:prstGeom prst="rect">
              <a:avLst/>
            </a:prstGeom>
            <a:noFill/>
            <a:ln w="9525">
              <a:noFill/>
              <a:miter lim="800000"/>
              <a:headEnd/>
              <a:tailEnd/>
            </a:ln>
          </p:spPr>
          <p:txBody>
            <a:bodyPr wrap="square">
              <a:spAutoFit/>
            </a:bodyPr>
            <a:lstStyle/>
            <a:p>
              <a:pPr marL="342900" indent="-342900"/>
              <a:r>
                <a:rPr lang="en-US" sz="1600" dirty="0" smtClean="0">
                  <a:latin typeface="Times New Roman" pitchFamily="18" charset="0"/>
                  <a:cs typeface="Times New Roman" pitchFamily="18" charset="0"/>
                </a:rPr>
                <a:t>Calhoun, C. J., &amp; </a:t>
              </a:r>
              <a:r>
                <a:rPr lang="en-US" sz="1600" dirty="0" err="1" smtClean="0">
                  <a:latin typeface="Times New Roman" pitchFamily="18" charset="0"/>
                  <a:cs typeface="Times New Roman" pitchFamily="18" charset="0"/>
                </a:rPr>
                <a:t>Karaganis</a:t>
              </a:r>
              <a:r>
                <a:rPr lang="en-US" sz="1600" dirty="0" smtClean="0">
                  <a:latin typeface="Times New Roman" pitchFamily="18" charset="0"/>
                  <a:cs typeface="Times New Roman" pitchFamily="18" charset="0"/>
                </a:rPr>
                <a:t>, J.  (2001).  </a:t>
              </a:r>
              <a:r>
                <a:rPr lang="en-US" sz="1600" i="1" dirty="0" smtClean="0">
                  <a:latin typeface="Times New Roman" pitchFamily="18" charset="0"/>
                  <a:cs typeface="Times New Roman" pitchFamily="18" charset="0"/>
                </a:rPr>
                <a:t>Handbook of Social Theory</a:t>
              </a:r>
              <a:r>
                <a:rPr lang="en-US" sz="1600" dirty="0" smtClean="0">
                  <a:latin typeface="Times New Roman" pitchFamily="18" charset="0"/>
                  <a:cs typeface="Times New Roman" pitchFamily="18" charset="0"/>
                </a:rPr>
                <a:t>.  London,  UK: Sage. </a:t>
              </a:r>
            </a:p>
            <a:p>
              <a:pPr marL="342900" indent="-342900"/>
              <a:r>
                <a:rPr lang="en-US" sz="1600" dirty="0" smtClean="0">
                  <a:latin typeface="Times New Roman" pitchFamily="18" charset="0"/>
                  <a:cs typeface="Times New Roman" pitchFamily="18" charset="0"/>
                </a:rPr>
                <a:t>Kidd, S. A., &amp; </a:t>
              </a:r>
              <a:r>
                <a:rPr lang="en-US" sz="1600" dirty="0" err="1" smtClean="0">
                  <a:latin typeface="Times New Roman" pitchFamily="18" charset="0"/>
                  <a:cs typeface="Times New Roman" pitchFamily="18" charset="0"/>
                </a:rPr>
                <a:t>Kral</a:t>
              </a:r>
              <a:r>
                <a:rPr lang="en-US" sz="1600" dirty="0" smtClean="0">
                  <a:latin typeface="Times New Roman" pitchFamily="18" charset="0"/>
                  <a:cs typeface="Times New Roman" pitchFamily="18" charset="0"/>
                </a:rPr>
                <a:t>, M. J.  (2005).  Practicing participatory action research.  </a:t>
              </a:r>
              <a:r>
                <a:rPr lang="en-US" sz="1600" i="1" dirty="0" smtClean="0">
                  <a:latin typeface="Times New Roman" pitchFamily="18" charset="0"/>
                  <a:cs typeface="Times New Roman" pitchFamily="18" charset="0"/>
                </a:rPr>
                <a:t>Journal of Counseling Psychology</a:t>
              </a:r>
              <a:r>
                <a:rPr lang="en-US" sz="1600" dirty="0" smtClean="0">
                  <a:latin typeface="Times New Roman" pitchFamily="18" charset="0"/>
                  <a:cs typeface="Times New Roman" pitchFamily="18" charset="0"/>
                </a:rPr>
                <a:t>.  </a:t>
              </a:r>
              <a:r>
                <a:rPr lang="en-US" sz="1600" i="1" dirty="0" smtClean="0">
                  <a:latin typeface="Times New Roman" pitchFamily="18" charset="0"/>
                  <a:cs typeface="Times New Roman" pitchFamily="18" charset="0"/>
                </a:rPr>
                <a:t>52</a:t>
              </a:r>
              <a:r>
                <a:rPr lang="en-US" sz="1600" dirty="0" smtClean="0">
                  <a:latin typeface="Times New Roman" pitchFamily="18" charset="0"/>
                  <a:cs typeface="Times New Roman" pitchFamily="18" charset="0"/>
                </a:rPr>
                <a:t> (2), 187-195.</a:t>
              </a:r>
            </a:p>
            <a:p>
              <a:pPr marL="342900" indent="-342900"/>
              <a:r>
                <a:rPr lang="en-US" sz="1600" dirty="0" smtClean="0">
                  <a:latin typeface="Times New Roman" pitchFamily="18" charset="0"/>
                  <a:cs typeface="Times New Roman" pitchFamily="18" charset="0"/>
                </a:rPr>
                <a:t>Rogers, E. S., Chamberlin, J.,  Ellison, M. L., &amp; </a:t>
              </a:r>
              <a:r>
                <a:rPr lang="en-US" sz="1600" dirty="0" err="1" smtClean="0">
                  <a:latin typeface="Times New Roman" pitchFamily="18" charset="0"/>
                  <a:cs typeface="Times New Roman" pitchFamily="18" charset="0"/>
                </a:rPr>
                <a:t>Crean</a:t>
              </a:r>
              <a:r>
                <a:rPr lang="en-US" sz="1600" dirty="0" smtClean="0">
                  <a:latin typeface="Times New Roman" pitchFamily="18" charset="0"/>
                  <a:cs typeface="Times New Roman" pitchFamily="18" charset="0"/>
                </a:rPr>
                <a:t>, T.  (1997).  A consumer-constructed scale to measure empowerment among users of mental health services.  P</a:t>
              </a:r>
              <a:r>
                <a:rPr lang="en-US" sz="1600" i="1" dirty="0" smtClean="0">
                  <a:latin typeface="Times New Roman" pitchFamily="18" charset="0"/>
                  <a:cs typeface="Times New Roman" pitchFamily="18" charset="0"/>
                </a:rPr>
                <a:t>sychiatric Service. 48</a:t>
              </a:r>
              <a:r>
                <a:rPr lang="en-US" sz="1600" dirty="0" smtClean="0">
                  <a:latin typeface="Times New Roman" pitchFamily="18" charset="0"/>
                  <a:cs typeface="Times New Roman" pitchFamily="18" charset="0"/>
                </a:rPr>
                <a:t> (8), 1042-1047.</a:t>
              </a:r>
            </a:p>
            <a:p>
              <a:pPr marL="342900" indent="-342900"/>
              <a:r>
                <a:rPr lang="en-US" sz="1600" dirty="0" err="1" smtClean="0">
                  <a:latin typeface="Times New Roman" pitchFamily="18" charset="0"/>
                  <a:cs typeface="Times New Roman" pitchFamily="18" charset="0"/>
                </a:rPr>
                <a:t>Wowra</a:t>
              </a:r>
              <a:r>
                <a:rPr lang="en-US" sz="1600" dirty="0" smtClean="0">
                  <a:latin typeface="Times New Roman" pitchFamily="18" charset="0"/>
                  <a:cs typeface="Times New Roman" pitchFamily="18" charset="0"/>
                </a:rPr>
                <a:t>, S.A., &amp; McCarter, R.  (1999).  Validation of the empowerment scale with an outpatient mental health population.  </a:t>
              </a:r>
              <a:r>
                <a:rPr lang="en-US" sz="1600" i="1" dirty="0" smtClean="0">
                  <a:latin typeface="Times New Roman" pitchFamily="18" charset="0"/>
                  <a:cs typeface="Times New Roman" pitchFamily="18" charset="0"/>
                </a:rPr>
                <a:t>Psychiatric Services, 50 </a:t>
              </a:r>
              <a:r>
                <a:rPr lang="en-US" sz="1600" dirty="0" smtClean="0">
                  <a:latin typeface="Times New Roman" pitchFamily="18" charset="0"/>
                  <a:cs typeface="Times New Roman" pitchFamily="18" charset="0"/>
                </a:rPr>
                <a:t>(7), 959-961.</a:t>
              </a:r>
            </a:p>
          </p:txBody>
        </p:sp>
      </p:grpSp>
      <p:grpSp>
        <p:nvGrpSpPr>
          <p:cNvPr id="80" name="Group 79"/>
          <p:cNvGrpSpPr/>
          <p:nvPr/>
        </p:nvGrpSpPr>
        <p:grpSpPr>
          <a:xfrm>
            <a:off x="8305800" y="11658600"/>
            <a:ext cx="7848600" cy="2362198"/>
            <a:chOff x="8229600" y="10439402"/>
            <a:chExt cx="7848600" cy="2362198"/>
          </a:xfrm>
        </p:grpSpPr>
        <p:sp>
          <p:nvSpPr>
            <p:cNvPr id="76" name="Text Box 20"/>
            <p:cNvSpPr txBox="1">
              <a:spLocks noChangeArrowheads="1"/>
            </p:cNvSpPr>
            <p:nvPr/>
          </p:nvSpPr>
          <p:spPr bwMode="auto">
            <a:xfrm>
              <a:off x="8458200" y="10515600"/>
              <a:ext cx="7543800" cy="369332"/>
            </a:xfrm>
            <a:prstGeom prst="rect">
              <a:avLst/>
            </a:prstGeom>
            <a:noFill/>
            <a:ln w="9525">
              <a:noFill/>
              <a:miter lim="800000"/>
              <a:headEnd/>
              <a:tailEnd/>
            </a:ln>
          </p:spPr>
          <p:txBody>
            <a:bodyPr>
              <a:spAutoFit/>
            </a:bodyPr>
            <a:lstStyle/>
            <a:p>
              <a:pPr algn="ctr" defTabSz="914400"/>
              <a:r>
                <a:rPr lang="en-US" sz="1800" b="1" i="1" dirty="0" smtClean="0">
                  <a:latin typeface="Times New Roman" charset="0"/>
                  <a:cs typeface="Times New Roman" charset="0"/>
                </a:rPr>
                <a:t>Limitations</a:t>
              </a:r>
              <a:endParaRPr lang="en-US" sz="1800" b="1" i="1" dirty="0">
                <a:latin typeface="Times New Roman" charset="0"/>
                <a:cs typeface="Times New Roman" charset="0"/>
              </a:endParaRPr>
            </a:p>
          </p:txBody>
        </p:sp>
        <p:grpSp>
          <p:nvGrpSpPr>
            <p:cNvPr id="77" name="Group 76"/>
            <p:cNvGrpSpPr/>
            <p:nvPr/>
          </p:nvGrpSpPr>
          <p:grpSpPr>
            <a:xfrm>
              <a:off x="8229600" y="10439402"/>
              <a:ext cx="7848600" cy="2362198"/>
              <a:chOff x="76200" y="14401800"/>
              <a:chExt cx="7848600" cy="2743200"/>
            </a:xfrm>
          </p:grpSpPr>
          <p:sp>
            <p:nvSpPr>
              <p:cNvPr id="78" name="Rectangle 12"/>
              <p:cNvSpPr>
                <a:spLocks noChangeArrowheads="1"/>
              </p:cNvSpPr>
              <p:nvPr/>
            </p:nvSpPr>
            <p:spPr bwMode="auto">
              <a:xfrm>
                <a:off x="228600" y="14401800"/>
                <a:ext cx="7696200" cy="2743200"/>
              </a:xfrm>
              <a:prstGeom prst="rect">
                <a:avLst/>
              </a:prstGeom>
              <a:noFill/>
              <a:ln w="127000" cmpd="thickThin">
                <a:solidFill>
                  <a:srgbClr val="FF0000"/>
                </a:solidFill>
                <a:miter lim="800000"/>
                <a:headEnd/>
                <a:tailEnd/>
              </a:ln>
            </p:spPr>
            <p:txBody>
              <a:bodyPr lIns="480576" tIns="240293" rIns="480576" bIns="240293" anchor="ctr"/>
              <a:lstStyle/>
              <a:p>
                <a:pPr algn="ctr" eaLnBrk="0" hangingPunct="0"/>
                <a:r>
                  <a:rPr lang="en-US" sz="8000">
                    <a:latin typeface="Bodoni Bd BT" pitchFamily="18" charset="0"/>
                  </a:rPr>
                  <a:t/>
                </a:r>
                <a:br>
                  <a:rPr lang="en-US" sz="8000">
                    <a:latin typeface="Bodoni Bd BT" pitchFamily="18" charset="0"/>
                  </a:rPr>
                </a:br>
                <a:r>
                  <a:rPr lang="en-US" sz="5300">
                    <a:solidFill>
                      <a:schemeClr val="accent1"/>
                    </a:solidFill>
                    <a:latin typeface="Bodoni Bd BT" pitchFamily="18" charset="0"/>
                  </a:rPr>
                  <a:t/>
                </a:r>
                <a:br>
                  <a:rPr lang="en-US" sz="5300">
                    <a:solidFill>
                      <a:schemeClr val="accent1"/>
                    </a:solidFill>
                    <a:latin typeface="Bodoni Bd BT" pitchFamily="18" charset="0"/>
                  </a:rPr>
                </a:br>
                <a:endParaRPr lang="en-US" sz="5300">
                  <a:solidFill>
                    <a:schemeClr val="accent1"/>
                  </a:solidFill>
                  <a:latin typeface="Bodoni Bd BT" pitchFamily="18" charset="0"/>
                </a:endParaRPr>
              </a:p>
            </p:txBody>
          </p:sp>
          <p:sp>
            <p:nvSpPr>
              <p:cNvPr id="79" name="TextBox 39"/>
              <p:cNvSpPr txBox="1">
                <a:spLocks noChangeArrowheads="1"/>
              </p:cNvSpPr>
              <p:nvPr/>
            </p:nvSpPr>
            <p:spPr bwMode="auto">
              <a:xfrm>
                <a:off x="76200" y="14858999"/>
                <a:ext cx="7772400" cy="2233865"/>
              </a:xfrm>
              <a:prstGeom prst="rect">
                <a:avLst/>
              </a:prstGeom>
              <a:noFill/>
              <a:ln w="9525">
                <a:noFill/>
                <a:miter lim="800000"/>
                <a:headEnd/>
                <a:tailEnd/>
              </a:ln>
            </p:spPr>
            <p:txBody>
              <a:bodyPr wrap="square">
                <a:spAutoFit/>
              </a:bodyPr>
              <a:lstStyle/>
              <a:p>
                <a:pPr marL="171450"/>
                <a:r>
                  <a:rPr lang="en-US" sz="1700" dirty="0" smtClean="0">
                    <a:latin typeface="Times New Roman" charset="0"/>
                    <a:cs typeface="Times New Roman" charset="0"/>
                  </a:rPr>
                  <a:t>It should be noted that the sample size is too small to make definitive assumptions regarding consumer level of empowerment and length of participation in the CART project.  Furthermore, the level of empowerment of each participant may be due to a characteristics inherent to the individual and not  due to involvement in the development and implementation of the C-FACIT protocol.  Many of the participants who completed both phases of the project are also those who are more involved in their communities.</a:t>
                </a:r>
                <a:endParaRPr lang="en-US" sz="1700" dirty="0">
                  <a:latin typeface="Times New Roman" charset="0"/>
                  <a:cs typeface="Times New Roman" charset="0"/>
                </a:endParaRPr>
              </a:p>
            </p:txBody>
          </p:sp>
        </p:grpSp>
      </p:grpSp>
      <p:sp>
        <p:nvSpPr>
          <p:cNvPr id="89" name="Text Box 20"/>
          <p:cNvSpPr txBox="1">
            <a:spLocks noChangeArrowheads="1"/>
          </p:cNvSpPr>
          <p:nvPr/>
        </p:nvSpPr>
        <p:spPr bwMode="auto">
          <a:xfrm>
            <a:off x="8534400" y="9283699"/>
            <a:ext cx="7543800" cy="369332"/>
          </a:xfrm>
          <a:prstGeom prst="rect">
            <a:avLst/>
          </a:prstGeom>
          <a:noFill/>
          <a:ln w="9525">
            <a:noFill/>
            <a:miter lim="800000"/>
            <a:headEnd/>
            <a:tailEnd/>
          </a:ln>
        </p:spPr>
        <p:txBody>
          <a:bodyPr wrap="square">
            <a:spAutoFit/>
          </a:bodyPr>
          <a:lstStyle/>
          <a:p>
            <a:pPr algn="ctr" defTabSz="914400"/>
            <a:r>
              <a:rPr lang="en-US" sz="1800" b="1" i="1" dirty="0" smtClean="0">
                <a:latin typeface="Times New Roman" charset="0"/>
                <a:cs typeface="Times New Roman" charset="0"/>
              </a:rPr>
              <a:t>Conclusions</a:t>
            </a:r>
            <a:endParaRPr lang="en-US" sz="1800" b="1" i="1" dirty="0">
              <a:latin typeface="Times New Roman" charset="0"/>
              <a:cs typeface="Times New Roman" charset="0"/>
            </a:endParaRPr>
          </a:p>
        </p:txBody>
      </p:sp>
      <p:sp>
        <p:nvSpPr>
          <p:cNvPr id="90" name="Rectangle 12"/>
          <p:cNvSpPr>
            <a:spLocks noChangeArrowheads="1"/>
          </p:cNvSpPr>
          <p:nvPr/>
        </p:nvSpPr>
        <p:spPr bwMode="auto">
          <a:xfrm>
            <a:off x="8458200" y="9207501"/>
            <a:ext cx="7696200" cy="2057400"/>
          </a:xfrm>
          <a:prstGeom prst="rect">
            <a:avLst/>
          </a:prstGeom>
          <a:noFill/>
          <a:ln w="127000" cmpd="thickThin">
            <a:solidFill>
              <a:srgbClr val="FF0000"/>
            </a:solidFill>
            <a:miter lim="800000"/>
            <a:headEnd/>
            <a:tailEnd/>
          </a:ln>
        </p:spPr>
        <p:txBody>
          <a:bodyPr lIns="480576" tIns="240293" rIns="480576" bIns="240293" anchor="ctr"/>
          <a:lstStyle/>
          <a:p>
            <a:pPr algn="ctr" eaLnBrk="0" hangingPunct="0"/>
            <a:r>
              <a:rPr lang="en-US" sz="8000" dirty="0">
                <a:latin typeface="Bodoni Bd BT" pitchFamily="18" charset="0"/>
              </a:rPr>
              <a:t/>
            </a:r>
            <a:br>
              <a:rPr lang="en-US" sz="8000" dirty="0">
                <a:latin typeface="Bodoni Bd BT" pitchFamily="18" charset="0"/>
              </a:rPr>
            </a:br>
            <a:r>
              <a:rPr lang="en-US" sz="5300" dirty="0">
                <a:solidFill>
                  <a:schemeClr val="accent1"/>
                </a:solidFill>
                <a:latin typeface="Bodoni Bd BT" pitchFamily="18" charset="0"/>
              </a:rPr>
              <a:t/>
            </a:r>
            <a:br>
              <a:rPr lang="en-US" sz="5300" dirty="0">
                <a:solidFill>
                  <a:schemeClr val="accent1"/>
                </a:solidFill>
                <a:latin typeface="Bodoni Bd BT" pitchFamily="18" charset="0"/>
              </a:rPr>
            </a:br>
            <a:endParaRPr lang="en-US" sz="5300" dirty="0">
              <a:solidFill>
                <a:schemeClr val="accent1"/>
              </a:solidFill>
              <a:latin typeface="Bodoni Bd BT" pitchFamily="18" charset="0"/>
            </a:endParaRPr>
          </a:p>
        </p:txBody>
      </p:sp>
      <p:sp>
        <p:nvSpPr>
          <p:cNvPr id="91" name="TextBox 39"/>
          <p:cNvSpPr txBox="1">
            <a:spLocks noChangeArrowheads="1"/>
          </p:cNvSpPr>
          <p:nvPr/>
        </p:nvSpPr>
        <p:spPr bwMode="auto">
          <a:xfrm>
            <a:off x="8534400" y="9601200"/>
            <a:ext cx="7543800" cy="1656435"/>
          </a:xfrm>
          <a:prstGeom prst="rect">
            <a:avLst/>
          </a:prstGeom>
          <a:noFill/>
          <a:ln w="9525">
            <a:noFill/>
            <a:miter lim="800000"/>
            <a:headEnd/>
            <a:tailEnd/>
          </a:ln>
        </p:spPr>
        <p:txBody>
          <a:bodyPr wrap="square">
            <a:spAutoFit/>
          </a:bodyPr>
          <a:lstStyle/>
          <a:p>
            <a:r>
              <a:rPr lang="en-US" sz="1700" dirty="0" smtClean="0">
                <a:latin typeface="Times New Roman" charset="0"/>
                <a:cs typeface="Times New Roman" charset="0"/>
              </a:rPr>
              <a:t>The CART project emphasizes the importance of consumer empowerment through PAR and skill acquisition, and promotes awareness of available resources of wellness and recovery in Nebraska communities for people with a mental illness or disability. The present results suggest that active participation in PAR, specifically the PAR paradigm utilized by the CART project, is indeed related to its goal of consumer empowerment.</a:t>
            </a:r>
            <a:endParaRPr lang="en-US" sz="1700" dirty="0">
              <a:latin typeface="Times New Roman" charset="0"/>
              <a:cs typeface="Times New Roman" charset="0"/>
            </a:endParaRPr>
          </a:p>
        </p:txBody>
      </p:sp>
      <p:grpSp>
        <p:nvGrpSpPr>
          <p:cNvPr id="96" name="Group 95"/>
          <p:cNvGrpSpPr/>
          <p:nvPr/>
        </p:nvGrpSpPr>
        <p:grpSpPr>
          <a:xfrm>
            <a:off x="8458200" y="1828800"/>
            <a:ext cx="7620000" cy="7010402"/>
            <a:chOff x="8382000" y="2961486"/>
            <a:chExt cx="7696200" cy="5877716"/>
          </a:xfrm>
        </p:grpSpPr>
        <p:sp>
          <p:nvSpPr>
            <p:cNvPr id="94" name="Text Box 20"/>
            <p:cNvSpPr txBox="1">
              <a:spLocks noChangeArrowheads="1"/>
            </p:cNvSpPr>
            <p:nvPr/>
          </p:nvSpPr>
          <p:spPr bwMode="auto">
            <a:xfrm>
              <a:off x="8458200" y="2971800"/>
              <a:ext cx="7543800" cy="309658"/>
            </a:xfrm>
            <a:prstGeom prst="rect">
              <a:avLst/>
            </a:prstGeom>
            <a:noFill/>
            <a:ln w="9525">
              <a:noFill/>
              <a:miter lim="800000"/>
              <a:headEnd/>
              <a:tailEnd/>
            </a:ln>
          </p:spPr>
          <p:txBody>
            <a:bodyPr wrap="square">
              <a:spAutoFit/>
            </a:bodyPr>
            <a:lstStyle/>
            <a:p>
              <a:pPr algn="ctr" defTabSz="914400"/>
              <a:r>
                <a:rPr lang="en-US" sz="1800" b="1" i="1" dirty="0" smtClean="0">
                  <a:latin typeface="Times New Roman" charset="0"/>
                  <a:cs typeface="Times New Roman" charset="0"/>
                </a:rPr>
                <a:t>Tables/Figures</a:t>
              </a:r>
              <a:endParaRPr lang="en-US" sz="1800" b="1" i="1" dirty="0">
                <a:latin typeface="Times New Roman" charset="0"/>
                <a:cs typeface="Times New Roman" charset="0"/>
              </a:endParaRPr>
            </a:p>
          </p:txBody>
        </p:sp>
        <p:sp>
          <p:nvSpPr>
            <p:cNvPr id="95" name="Rectangle 12"/>
            <p:cNvSpPr>
              <a:spLocks noChangeArrowheads="1"/>
            </p:cNvSpPr>
            <p:nvPr/>
          </p:nvSpPr>
          <p:spPr bwMode="auto">
            <a:xfrm>
              <a:off x="8382000" y="2961486"/>
              <a:ext cx="7696200" cy="5877716"/>
            </a:xfrm>
            <a:prstGeom prst="rect">
              <a:avLst/>
            </a:prstGeom>
            <a:noFill/>
            <a:ln w="127000" cmpd="thickThin">
              <a:solidFill>
                <a:srgbClr val="FF0000"/>
              </a:solidFill>
              <a:miter lim="800000"/>
              <a:headEnd/>
              <a:tailEnd/>
            </a:ln>
          </p:spPr>
          <p:txBody>
            <a:bodyPr lIns="480576" tIns="240293" rIns="480576" bIns="240293" anchor="ctr"/>
            <a:lstStyle/>
            <a:p>
              <a:pPr algn="ctr" eaLnBrk="0" hangingPunct="0"/>
              <a:r>
                <a:rPr lang="en-US" sz="8000" dirty="0">
                  <a:latin typeface="Bodoni Bd BT" pitchFamily="18" charset="0"/>
                </a:rPr>
                <a:t/>
              </a:r>
              <a:br>
                <a:rPr lang="en-US" sz="8000" dirty="0">
                  <a:latin typeface="Bodoni Bd BT" pitchFamily="18" charset="0"/>
                </a:rPr>
              </a:br>
              <a:r>
                <a:rPr lang="en-US" sz="5300" dirty="0">
                  <a:solidFill>
                    <a:schemeClr val="accent1"/>
                  </a:solidFill>
                  <a:latin typeface="Bodoni Bd BT" pitchFamily="18" charset="0"/>
                </a:rPr>
                <a:t/>
              </a:r>
              <a:br>
                <a:rPr lang="en-US" sz="5300" dirty="0">
                  <a:solidFill>
                    <a:schemeClr val="accent1"/>
                  </a:solidFill>
                  <a:latin typeface="Bodoni Bd BT" pitchFamily="18" charset="0"/>
                </a:rPr>
              </a:br>
              <a:endParaRPr lang="en-US" sz="5300" dirty="0">
                <a:solidFill>
                  <a:schemeClr val="accent1"/>
                </a:solidFill>
                <a:latin typeface="Bodoni Bd BT" pitchFamily="18" charset="0"/>
              </a:endParaRPr>
            </a:p>
          </p:txBody>
        </p:sp>
      </p:grpSp>
      <p:grpSp>
        <p:nvGrpSpPr>
          <p:cNvPr id="112" name="Group 111"/>
          <p:cNvGrpSpPr/>
          <p:nvPr/>
        </p:nvGrpSpPr>
        <p:grpSpPr>
          <a:xfrm>
            <a:off x="8915400" y="5714998"/>
            <a:ext cx="6629400" cy="2950114"/>
            <a:chOff x="8915400" y="6857999"/>
            <a:chExt cx="6400800" cy="4119266"/>
          </a:xfrm>
        </p:grpSpPr>
        <p:sp>
          <p:nvSpPr>
            <p:cNvPr id="113" name="Freeform 239"/>
            <p:cNvSpPr>
              <a:spLocks noEditPoints="1"/>
            </p:cNvSpPr>
            <p:nvPr/>
          </p:nvSpPr>
          <p:spPr bwMode="auto">
            <a:xfrm>
              <a:off x="9577388" y="10506075"/>
              <a:ext cx="192087" cy="76200"/>
            </a:xfrm>
            <a:custGeom>
              <a:avLst/>
              <a:gdLst/>
              <a:ahLst/>
              <a:cxnLst>
                <a:cxn ang="0">
                  <a:pos x="5" y="28"/>
                </a:cxn>
                <a:cxn ang="0">
                  <a:pos x="42" y="0"/>
                </a:cxn>
                <a:cxn ang="0">
                  <a:pos x="72" y="15"/>
                </a:cxn>
                <a:cxn ang="0">
                  <a:pos x="83" y="64"/>
                </a:cxn>
                <a:cxn ang="0">
                  <a:pos x="64" y="121"/>
                </a:cxn>
                <a:cxn ang="0">
                  <a:pos x="13" y="115"/>
                </a:cxn>
                <a:cxn ang="0">
                  <a:pos x="16" y="64"/>
                </a:cxn>
                <a:cxn ang="0">
                  <a:pos x="42" y="116"/>
                </a:cxn>
                <a:cxn ang="0">
                  <a:pos x="67" y="64"/>
                </a:cxn>
                <a:cxn ang="0">
                  <a:pos x="41" y="12"/>
                </a:cxn>
                <a:cxn ang="0">
                  <a:pos x="16" y="64"/>
                </a:cxn>
                <a:cxn ang="0">
                  <a:pos x="105" y="109"/>
                </a:cxn>
                <a:cxn ang="0">
                  <a:pos x="123" y="126"/>
                </a:cxn>
                <a:cxn ang="0">
                  <a:pos x="144" y="64"/>
                </a:cxn>
                <a:cxn ang="0">
                  <a:pos x="163" y="7"/>
                </a:cxn>
                <a:cxn ang="0">
                  <a:pos x="203" y="4"/>
                </a:cxn>
                <a:cxn ang="0">
                  <a:pos x="224" y="34"/>
                </a:cxn>
                <a:cxn ang="0">
                  <a:pos x="222" y="100"/>
                </a:cxn>
                <a:cxn ang="0">
                  <a:pos x="186" y="128"/>
                </a:cxn>
                <a:cxn ang="0">
                  <a:pos x="144" y="64"/>
                </a:cxn>
                <a:cxn ang="0">
                  <a:pos x="168" y="105"/>
                </a:cxn>
                <a:cxn ang="0">
                  <a:pos x="203" y="105"/>
                </a:cxn>
                <a:cxn ang="0">
                  <a:pos x="203" y="23"/>
                </a:cxn>
                <a:cxn ang="0">
                  <a:pos x="168" y="21"/>
                </a:cxn>
                <a:cxn ang="0">
                  <a:pos x="240" y="64"/>
                </a:cxn>
                <a:cxn ang="0">
                  <a:pos x="259" y="7"/>
                </a:cxn>
                <a:cxn ang="0">
                  <a:pos x="299" y="4"/>
                </a:cxn>
                <a:cxn ang="0">
                  <a:pos x="320" y="34"/>
                </a:cxn>
                <a:cxn ang="0">
                  <a:pos x="318" y="100"/>
                </a:cxn>
                <a:cxn ang="0">
                  <a:pos x="282" y="128"/>
                </a:cxn>
                <a:cxn ang="0">
                  <a:pos x="240" y="64"/>
                </a:cxn>
                <a:cxn ang="0">
                  <a:pos x="264" y="105"/>
                </a:cxn>
                <a:cxn ang="0">
                  <a:pos x="299" y="105"/>
                </a:cxn>
                <a:cxn ang="0">
                  <a:pos x="299" y="23"/>
                </a:cxn>
                <a:cxn ang="0">
                  <a:pos x="264" y="21"/>
                </a:cxn>
              </a:cxnLst>
              <a:rect l="0" t="0" r="r" b="b"/>
              <a:pathLst>
                <a:path w="323" h="128">
                  <a:moveTo>
                    <a:pt x="0" y="64"/>
                  </a:moveTo>
                  <a:cubicBezTo>
                    <a:pt x="0" y="49"/>
                    <a:pt x="2" y="37"/>
                    <a:pt x="5" y="28"/>
                  </a:cubicBezTo>
                  <a:cubicBezTo>
                    <a:pt x="8" y="19"/>
                    <a:pt x="13" y="12"/>
                    <a:pt x="19" y="7"/>
                  </a:cubicBezTo>
                  <a:cubicBezTo>
                    <a:pt x="25" y="2"/>
                    <a:pt x="32" y="0"/>
                    <a:pt x="42" y="0"/>
                  </a:cubicBezTo>
                  <a:cubicBezTo>
                    <a:pt x="48" y="0"/>
                    <a:pt x="54" y="1"/>
                    <a:pt x="59" y="4"/>
                  </a:cubicBezTo>
                  <a:cubicBezTo>
                    <a:pt x="64" y="6"/>
                    <a:pt x="68" y="10"/>
                    <a:pt x="72" y="15"/>
                  </a:cubicBezTo>
                  <a:cubicBezTo>
                    <a:pt x="75" y="21"/>
                    <a:pt x="78" y="27"/>
                    <a:pt x="80" y="34"/>
                  </a:cubicBezTo>
                  <a:cubicBezTo>
                    <a:pt x="82" y="42"/>
                    <a:pt x="83" y="51"/>
                    <a:pt x="83" y="64"/>
                  </a:cubicBezTo>
                  <a:cubicBezTo>
                    <a:pt x="83" y="79"/>
                    <a:pt x="81" y="91"/>
                    <a:pt x="78" y="100"/>
                  </a:cubicBezTo>
                  <a:cubicBezTo>
                    <a:pt x="75" y="109"/>
                    <a:pt x="70" y="116"/>
                    <a:pt x="64" y="121"/>
                  </a:cubicBezTo>
                  <a:cubicBezTo>
                    <a:pt x="58" y="126"/>
                    <a:pt x="51" y="128"/>
                    <a:pt x="42" y="128"/>
                  </a:cubicBezTo>
                  <a:cubicBezTo>
                    <a:pt x="29" y="128"/>
                    <a:pt x="20" y="124"/>
                    <a:pt x="13" y="115"/>
                  </a:cubicBezTo>
                  <a:cubicBezTo>
                    <a:pt x="4" y="105"/>
                    <a:pt x="0" y="87"/>
                    <a:pt x="0" y="64"/>
                  </a:cubicBezTo>
                  <a:close/>
                  <a:moveTo>
                    <a:pt x="16" y="64"/>
                  </a:moveTo>
                  <a:cubicBezTo>
                    <a:pt x="16" y="85"/>
                    <a:pt x="19" y="98"/>
                    <a:pt x="24" y="105"/>
                  </a:cubicBezTo>
                  <a:cubicBezTo>
                    <a:pt x="28" y="112"/>
                    <a:pt x="34" y="116"/>
                    <a:pt x="42" y="116"/>
                  </a:cubicBezTo>
                  <a:cubicBezTo>
                    <a:pt x="49" y="116"/>
                    <a:pt x="54" y="112"/>
                    <a:pt x="59" y="105"/>
                  </a:cubicBezTo>
                  <a:cubicBezTo>
                    <a:pt x="64" y="98"/>
                    <a:pt x="67" y="84"/>
                    <a:pt x="67" y="64"/>
                  </a:cubicBezTo>
                  <a:cubicBezTo>
                    <a:pt x="67" y="43"/>
                    <a:pt x="64" y="29"/>
                    <a:pt x="59" y="23"/>
                  </a:cubicBezTo>
                  <a:cubicBezTo>
                    <a:pt x="54" y="16"/>
                    <a:pt x="48" y="12"/>
                    <a:pt x="41" y="12"/>
                  </a:cubicBezTo>
                  <a:cubicBezTo>
                    <a:pt x="34" y="12"/>
                    <a:pt x="28" y="15"/>
                    <a:pt x="24" y="21"/>
                  </a:cubicBezTo>
                  <a:cubicBezTo>
                    <a:pt x="19" y="29"/>
                    <a:pt x="16" y="43"/>
                    <a:pt x="16" y="64"/>
                  </a:cubicBezTo>
                  <a:close/>
                  <a:moveTo>
                    <a:pt x="105" y="126"/>
                  </a:moveTo>
                  <a:lnTo>
                    <a:pt x="105" y="109"/>
                  </a:lnTo>
                  <a:lnTo>
                    <a:pt x="123" y="109"/>
                  </a:lnTo>
                  <a:lnTo>
                    <a:pt x="123" y="126"/>
                  </a:lnTo>
                  <a:lnTo>
                    <a:pt x="105" y="126"/>
                  </a:lnTo>
                  <a:close/>
                  <a:moveTo>
                    <a:pt x="144" y="64"/>
                  </a:moveTo>
                  <a:cubicBezTo>
                    <a:pt x="144" y="49"/>
                    <a:pt x="146" y="37"/>
                    <a:pt x="149" y="28"/>
                  </a:cubicBezTo>
                  <a:cubicBezTo>
                    <a:pt x="152" y="19"/>
                    <a:pt x="157" y="12"/>
                    <a:pt x="163" y="7"/>
                  </a:cubicBezTo>
                  <a:cubicBezTo>
                    <a:pt x="169" y="2"/>
                    <a:pt x="176" y="0"/>
                    <a:pt x="186" y="0"/>
                  </a:cubicBezTo>
                  <a:cubicBezTo>
                    <a:pt x="192" y="0"/>
                    <a:pt x="198" y="1"/>
                    <a:pt x="203" y="4"/>
                  </a:cubicBezTo>
                  <a:cubicBezTo>
                    <a:pt x="208" y="6"/>
                    <a:pt x="212" y="10"/>
                    <a:pt x="216" y="15"/>
                  </a:cubicBezTo>
                  <a:cubicBezTo>
                    <a:pt x="219" y="21"/>
                    <a:pt x="222" y="27"/>
                    <a:pt x="224" y="34"/>
                  </a:cubicBezTo>
                  <a:cubicBezTo>
                    <a:pt x="226" y="42"/>
                    <a:pt x="227" y="51"/>
                    <a:pt x="227" y="64"/>
                  </a:cubicBezTo>
                  <a:cubicBezTo>
                    <a:pt x="227" y="79"/>
                    <a:pt x="225" y="91"/>
                    <a:pt x="222" y="100"/>
                  </a:cubicBezTo>
                  <a:cubicBezTo>
                    <a:pt x="219" y="109"/>
                    <a:pt x="214" y="116"/>
                    <a:pt x="208" y="121"/>
                  </a:cubicBezTo>
                  <a:cubicBezTo>
                    <a:pt x="202" y="126"/>
                    <a:pt x="195" y="128"/>
                    <a:pt x="186" y="128"/>
                  </a:cubicBezTo>
                  <a:cubicBezTo>
                    <a:pt x="173" y="128"/>
                    <a:pt x="164" y="124"/>
                    <a:pt x="157" y="115"/>
                  </a:cubicBezTo>
                  <a:cubicBezTo>
                    <a:pt x="148" y="105"/>
                    <a:pt x="144" y="87"/>
                    <a:pt x="144" y="64"/>
                  </a:cubicBezTo>
                  <a:close/>
                  <a:moveTo>
                    <a:pt x="160" y="64"/>
                  </a:moveTo>
                  <a:cubicBezTo>
                    <a:pt x="160" y="85"/>
                    <a:pt x="163" y="98"/>
                    <a:pt x="168" y="105"/>
                  </a:cubicBezTo>
                  <a:cubicBezTo>
                    <a:pt x="172" y="112"/>
                    <a:pt x="178" y="116"/>
                    <a:pt x="186" y="116"/>
                  </a:cubicBezTo>
                  <a:cubicBezTo>
                    <a:pt x="193" y="116"/>
                    <a:pt x="198" y="112"/>
                    <a:pt x="203" y="105"/>
                  </a:cubicBezTo>
                  <a:cubicBezTo>
                    <a:pt x="208" y="98"/>
                    <a:pt x="211" y="84"/>
                    <a:pt x="211" y="64"/>
                  </a:cubicBezTo>
                  <a:cubicBezTo>
                    <a:pt x="211" y="43"/>
                    <a:pt x="208" y="29"/>
                    <a:pt x="203" y="23"/>
                  </a:cubicBezTo>
                  <a:cubicBezTo>
                    <a:pt x="198" y="16"/>
                    <a:pt x="192" y="12"/>
                    <a:pt x="185" y="12"/>
                  </a:cubicBezTo>
                  <a:cubicBezTo>
                    <a:pt x="178" y="12"/>
                    <a:pt x="172" y="15"/>
                    <a:pt x="168" y="21"/>
                  </a:cubicBezTo>
                  <a:cubicBezTo>
                    <a:pt x="163" y="29"/>
                    <a:pt x="160" y="43"/>
                    <a:pt x="160" y="64"/>
                  </a:cubicBezTo>
                  <a:close/>
                  <a:moveTo>
                    <a:pt x="240" y="64"/>
                  </a:moveTo>
                  <a:cubicBezTo>
                    <a:pt x="240" y="49"/>
                    <a:pt x="242" y="37"/>
                    <a:pt x="245" y="28"/>
                  </a:cubicBezTo>
                  <a:cubicBezTo>
                    <a:pt x="248" y="19"/>
                    <a:pt x="253" y="12"/>
                    <a:pt x="259" y="7"/>
                  </a:cubicBezTo>
                  <a:cubicBezTo>
                    <a:pt x="265" y="2"/>
                    <a:pt x="272" y="0"/>
                    <a:pt x="282" y="0"/>
                  </a:cubicBezTo>
                  <a:cubicBezTo>
                    <a:pt x="288" y="0"/>
                    <a:pt x="294" y="1"/>
                    <a:pt x="299" y="4"/>
                  </a:cubicBezTo>
                  <a:cubicBezTo>
                    <a:pt x="304" y="6"/>
                    <a:pt x="308" y="10"/>
                    <a:pt x="312" y="15"/>
                  </a:cubicBezTo>
                  <a:cubicBezTo>
                    <a:pt x="315" y="21"/>
                    <a:pt x="318" y="27"/>
                    <a:pt x="320" y="34"/>
                  </a:cubicBezTo>
                  <a:cubicBezTo>
                    <a:pt x="322" y="42"/>
                    <a:pt x="323" y="51"/>
                    <a:pt x="323" y="64"/>
                  </a:cubicBezTo>
                  <a:cubicBezTo>
                    <a:pt x="323" y="79"/>
                    <a:pt x="321" y="91"/>
                    <a:pt x="318" y="100"/>
                  </a:cubicBezTo>
                  <a:cubicBezTo>
                    <a:pt x="315" y="109"/>
                    <a:pt x="310" y="116"/>
                    <a:pt x="304" y="121"/>
                  </a:cubicBezTo>
                  <a:cubicBezTo>
                    <a:pt x="298" y="126"/>
                    <a:pt x="291" y="128"/>
                    <a:pt x="282" y="128"/>
                  </a:cubicBezTo>
                  <a:cubicBezTo>
                    <a:pt x="269" y="128"/>
                    <a:pt x="260" y="124"/>
                    <a:pt x="253" y="115"/>
                  </a:cubicBezTo>
                  <a:cubicBezTo>
                    <a:pt x="244" y="105"/>
                    <a:pt x="240" y="87"/>
                    <a:pt x="240" y="64"/>
                  </a:cubicBezTo>
                  <a:close/>
                  <a:moveTo>
                    <a:pt x="256" y="64"/>
                  </a:moveTo>
                  <a:cubicBezTo>
                    <a:pt x="256" y="85"/>
                    <a:pt x="259" y="98"/>
                    <a:pt x="264" y="105"/>
                  </a:cubicBezTo>
                  <a:cubicBezTo>
                    <a:pt x="268" y="112"/>
                    <a:pt x="274" y="116"/>
                    <a:pt x="282" y="116"/>
                  </a:cubicBezTo>
                  <a:cubicBezTo>
                    <a:pt x="289" y="116"/>
                    <a:pt x="294" y="112"/>
                    <a:pt x="299" y="105"/>
                  </a:cubicBezTo>
                  <a:cubicBezTo>
                    <a:pt x="304" y="98"/>
                    <a:pt x="307" y="84"/>
                    <a:pt x="307" y="64"/>
                  </a:cubicBezTo>
                  <a:cubicBezTo>
                    <a:pt x="307" y="43"/>
                    <a:pt x="304" y="29"/>
                    <a:pt x="299" y="23"/>
                  </a:cubicBezTo>
                  <a:cubicBezTo>
                    <a:pt x="294" y="16"/>
                    <a:pt x="288" y="12"/>
                    <a:pt x="281" y="12"/>
                  </a:cubicBezTo>
                  <a:cubicBezTo>
                    <a:pt x="274" y="12"/>
                    <a:pt x="268" y="15"/>
                    <a:pt x="264" y="21"/>
                  </a:cubicBezTo>
                  <a:cubicBezTo>
                    <a:pt x="259" y="29"/>
                    <a:pt x="256" y="43"/>
                    <a:pt x="256" y="64"/>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14" name="Group 103"/>
            <p:cNvGrpSpPr/>
            <p:nvPr/>
          </p:nvGrpSpPr>
          <p:grpSpPr>
            <a:xfrm>
              <a:off x="8915400" y="6857999"/>
              <a:ext cx="6400800" cy="4119266"/>
              <a:chOff x="8915400" y="6857999"/>
              <a:chExt cx="6400800" cy="4119266"/>
            </a:xfrm>
          </p:grpSpPr>
          <p:sp>
            <p:nvSpPr>
              <p:cNvPr id="115" name="Line 224"/>
              <p:cNvSpPr>
                <a:spLocks noChangeShapeType="1"/>
              </p:cNvSpPr>
              <p:nvPr/>
            </p:nvSpPr>
            <p:spPr bwMode="auto">
              <a:xfrm>
                <a:off x="9839325" y="10531475"/>
                <a:ext cx="5138738" cy="0"/>
              </a:xfrm>
              <a:prstGeom prst="line">
                <a:avLst/>
              </a:prstGeom>
              <a:noFill/>
              <a:ln w="1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6" name="Line 227"/>
              <p:cNvSpPr>
                <a:spLocks noChangeShapeType="1"/>
              </p:cNvSpPr>
              <p:nvPr/>
            </p:nvSpPr>
            <p:spPr bwMode="auto">
              <a:xfrm>
                <a:off x="9839325" y="7550150"/>
                <a:ext cx="1588" cy="2955925"/>
              </a:xfrm>
              <a:prstGeom prst="line">
                <a:avLst/>
              </a:prstGeom>
              <a:noFill/>
              <a:ln w="1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117" name="Group 82"/>
              <p:cNvGrpSpPr/>
              <p:nvPr/>
            </p:nvGrpSpPr>
            <p:grpSpPr>
              <a:xfrm>
                <a:off x="8915400" y="6857999"/>
                <a:ext cx="6400800" cy="4119266"/>
                <a:chOff x="8915400" y="6857999"/>
                <a:chExt cx="6400800" cy="4119266"/>
              </a:xfrm>
            </p:grpSpPr>
            <p:sp>
              <p:nvSpPr>
                <p:cNvPr id="118" name="Freeform 236"/>
                <p:cNvSpPr>
                  <a:spLocks noEditPoints="1"/>
                </p:cNvSpPr>
                <p:nvPr/>
              </p:nvSpPr>
              <p:spPr bwMode="auto">
                <a:xfrm>
                  <a:off x="9585325" y="8807450"/>
                  <a:ext cx="184150" cy="76200"/>
                </a:xfrm>
                <a:custGeom>
                  <a:avLst/>
                  <a:gdLst/>
                  <a:ahLst/>
                  <a:cxnLst>
                    <a:cxn ang="0">
                      <a:pos x="47" y="126"/>
                    </a:cxn>
                    <a:cxn ang="0">
                      <a:pos x="31" y="126"/>
                    </a:cxn>
                    <a:cxn ang="0">
                      <a:pos x="31" y="28"/>
                    </a:cxn>
                    <a:cxn ang="0">
                      <a:pos x="17" y="38"/>
                    </a:cxn>
                    <a:cxn ang="0">
                      <a:pos x="0" y="46"/>
                    </a:cxn>
                    <a:cxn ang="0">
                      <a:pos x="0" y="31"/>
                    </a:cxn>
                    <a:cxn ang="0">
                      <a:pos x="23" y="16"/>
                    </a:cxn>
                    <a:cxn ang="0">
                      <a:pos x="37" y="0"/>
                    </a:cxn>
                    <a:cxn ang="0">
                      <a:pos x="47" y="0"/>
                    </a:cxn>
                    <a:cxn ang="0">
                      <a:pos x="47" y="126"/>
                    </a:cxn>
                    <a:cxn ang="0">
                      <a:pos x="93" y="126"/>
                    </a:cxn>
                    <a:cxn ang="0">
                      <a:pos x="93" y="109"/>
                    </a:cxn>
                    <a:cxn ang="0">
                      <a:pos x="111" y="109"/>
                    </a:cxn>
                    <a:cxn ang="0">
                      <a:pos x="111" y="126"/>
                    </a:cxn>
                    <a:cxn ang="0">
                      <a:pos x="93" y="126"/>
                    </a:cxn>
                    <a:cxn ang="0">
                      <a:pos x="132" y="93"/>
                    </a:cxn>
                    <a:cxn ang="0">
                      <a:pos x="149" y="92"/>
                    </a:cxn>
                    <a:cxn ang="0">
                      <a:pos x="157" y="110"/>
                    </a:cxn>
                    <a:cxn ang="0">
                      <a:pos x="173" y="116"/>
                    </a:cxn>
                    <a:cxn ang="0">
                      <a:pos x="192" y="107"/>
                    </a:cxn>
                    <a:cxn ang="0">
                      <a:pos x="200" y="85"/>
                    </a:cxn>
                    <a:cxn ang="0">
                      <a:pos x="192" y="64"/>
                    </a:cxn>
                    <a:cxn ang="0">
                      <a:pos x="173" y="56"/>
                    </a:cxn>
                    <a:cxn ang="0">
                      <a:pos x="159" y="60"/>
                    </a:cxn>
                    <a:cxn ang="0">
                      <a:pos x="150" y="68"/>
                    </a:cxn>
                    <a:cxn ang="0">
                      <a:pos x="135" y="67"/>
                    </a:cxn>
                    <a:cxn ang="0">
                      <a:pos x="147" y="2"/>
                    </a:cxn>
                    <a:cxn ang="0">
                      <a:pos x="210" y="2"/>
                    </a:cxn>
                    <a:cxn ang="0">
                      <a:pos x="210" y="17"/>
                    </a:cxn>
                    <a:cxn ang="0">
                      <a:pos x="160" y="17"/>
                    </a:cxn>
                    <a:cxn ang="0">
                      <a:pos x="153" y="50"/>
                    </a:cxn>
                    <a:cxn ang="0">
                      <a:pos x="177" y="43"/>
                    </a:cxn>
                    <a:cxn ang="0">
                      <a:pos x="205" y="54"/>
                    </a:cxn>
                    <a:cxn ang="0">
                      <a:pos x="216" y="83"/>
                    </a:cxn>
                    <a:cxn ang="0">
                      <a:pos x="206" y="113"/>
                    </a:cxn>
                    <a:cxn ang="0">
                      <a:pos x="173" y="128"/>
                    </a:cxn>
                    <a:cxn ang="0">
                      <a:pos x="145" y="119"/>
                    </a:cxn>
                    <a:cxn ang="0">
                      <a:pos x="132" y="93"/>
                    </a:cxn>
                    <a:cxn ang="0">
                      <a:pos x="228" y="64"/>
                    </a:cxn>
                    <a:cxn ang="0">
                      <a:pos x="233" y="28"/>
                    </a:cxn>
                    <a:cxn ang="0">
                      <a:pos x="247" y="7"/>
                    </a:cxn>
                    <a:cxn ang="0">
                      <a:pos x="270" y="0"/>
                    </a:cxn>
                    <a:cxn ang="0">
                      <a:pos x="287" y="4"/>
                    </a:cxn>
                    <a:cxn ang="0">
                      <a:pos x="300" y="15"/>
                    </a:cxn>
                    <a:cxn ang="0">
                      <a:pos x="308" y="34"/>
                    </a:cxn>
                    <a:cxn ang="0">
                      <a:pos x="311" y="64"/>
                    </a:cxn>
                    <a:cxn ang="0">
                      <a:pos x="306" y="100"/>
                    </a:cxn>
                    <a:cxn ang="0">
                      <a:pos x="292" y="121"/>
                    </a:cxn>
                    <a:cxn ang="0">
                      <a:pos x="270" y="128"/>
                    </a:cxn>
                    <a:cxn ang="0">
                      <a:pos x="241" y="115"/>
                    </a:cxn>
                    <a:cxn ang="0">
                      <a:pos x="228" y="64"/>
                    </a:cxn>
                    <a:cxn ang="0">
                      <a:pos x="244" y="64"/>
                    </a:cxn>
                    <a:cxn ang="0">
                      <a:pos x="252" y="105"/>
                    </a:cxn>
                    <a:cxn ang="0">
                      <a:pos x="270" y="116"/>
                    </a:cxn>
                    <a:cxn ang="0">
                      <a:pos x="287" y="105"/>
                    </a:cxn>
                    <a:cxn ang="0">
                      <a:pos x="295" y="64"/>
                    </a:cxn>
                    <a:cxn ang="0">
                      <a:pos x="287" y="23"/>
                    </a:cxn>
                    <a:cxn ang="0">
                      <a:pos x="269" y="12"/>
                    </a:cxn>
                    <a:cxn ang="0">
                      <a:pos x="252" y="21"/>
                    </a:cxn>
                    <a:cxn ang="0">
                      <a:pos x="244" y="64"/>
                    </a:cxn>
                  </a:cxnLst>
                  <a:rect l="0" t="0" r="r" b="b"/>
                  <a:pathLst>
                    <a:path w="311" h="128">
                      <a:moveTo>
                        <a:pt x="47" y="126"/>
                      </a:moveTo>
                      <a:lnTo>
                        <a:pt x="31" y="126"/>
                      </a:lnTo>
                      <a:lnTo>
                        <a:pt x="31" y="28"/>
                      </a:lnTo>
                      <a:cubicBezTo>
                        <a:pt x="27" y="31"/>
                        <a:pt x="23" y="35"/>
                        <a:pt x="17" y="38"/>
                      </a:cubicBezTo>
                      <a:cubicBezTo>
                        <a:pt x="11" y="42"/>
                        <a:pt x="5" y="44"/>
                        <a:pt x="0" y="46"/>
                      </a:cubicBezTo>
                      <a:lnTo>
                        <a:pt x="0" y="31"/>
                      </a:lnTo>
                      <a:cubicBezTo>
                        <a:pt x="9" y="27"/>
                        <a:pt x="17" y="22"/>
                        <a:pt x="23" y="16"/>
                      </a:cubicBezTo>
                      <a:cubicBezTo>
                        <a:pt x="29" y="11"/>
                        <a:pt x="34" y="5"/>
                        <a:pt x="37" y="0"/>
                      </a:cubicBezTo>
                      <a:lnTo>
                        <a:pt x="47" y="0"/>
                      </a:lnTo>
                      <a:lnTo>
                        <a:pt x="47" y="126"/>
                      </a:lnTo>
                      <a:close/>
                      <a:moveTo>
                        <a:pt x="93" y="126"/>
                      </a:moveTo>
                      <a:lnTo>
                        <a:pt x="93" y="109"/>
                      </a:lnTo>
                      <a:lnTo>
                        <a:pt x="111" y="109"/>
                      </a:lnTo>
                      <a:lnTo>
                        <a:pt x="111" y="126"/>
                      </a:lnTo>
                      <a:lnTo>
                        <a:pt x="93" y="126"/>
                      </a:lnTo>
                      <a:close/>
                      <a:moveTo>
                        <a:pt x="132" y="93"/>
                      </a:moveTo>
                      <a:lnTo>
                        <a:pt x="149" y="92"/>
                      </a:lnTo>
                      <a:cubicBezTo>
                        <a:pt x="150" y="100"/>
                        <a:pt x="153" y="106"/>
                        <a:pt x="157" y="110"/>
                      </a:cubicBezTo>
                      <a:cubicBezTo>
                        <a:pt x="161" y="114"/>
                        <a:pt x="167" y="116"/>
                        <a:pt x="173" y="116"/>
                      </a:cubicBezTo>
                      <a:cubicBezTo>
                        <a:pt x="180" y="116"/>
                        <a:pt x="187" y="113"/>
                        <a:pt x="192" y="107"/>
                      </a:cubicBezTo>
                      <a:cubicBezTo>
                        <a:pt x="197" y="101"/>
                        <a:pt x="200" y="94"/>
                        <a:pt x="200" y="85"/>
                      </a:cubicBezTo>
                      <a:cubicBezTo>
                        <a:pt x="200" y="76"/>
                        <a:pt x="197" y="69"/>
                        <a:pt x="192" y="64"/>
                      </a:cubicBezTo>
                      <a:cubicBezTo>
                        <a:pt x="187" y="59"/>
                        <a:pt x="181" y="56"/>
                        <a:pt x="173" y="56"/>
                      </a:cubicBezTo>
                      <a:cubicBezTo>
                        <a:pt x="168" y="56"/>
                        <a:pt x="163" y="57"/>
                        <a:pt x="159" y="60"/>
                      </a:cubicBezTo>
                      <a:cubicBezTo>
                        <a:pt x="155" y="62"/>
                        <a:pt x="152" y="65"/>
                        <a:pt x="150" y="68"/>
                      </a:cubicBezTo>
                      <a:lnTo>
                        <a:pt x="135" y="67"/>
                      </a:lnTo>
                      <a:lnTo>
                        <a:pt x="147" y="2"/>
                      </a:lnTo>
                      <a:lnTo>
                        <a:pt x="210" y="2"/>
                      </a:lnTo>
                      <a:lnTo>
                        <a:pt x="210" y="17"/>
                      </a:lnTo>
                      <a:lnTo>
                        <a:pt x="160" y="17"/>
                      </a:lnTo>
                      <a:lnTo>
                        <a:pt x="153" y="50"/>
                      </a:lnTo>
                      <a:cubicBezTo>
                        <a:pt x="160" y="45"/>
                        <a:pt x="168" y="43"/>
                        <a:pt x="177" y="43"/>
                      </a:cubicBezTo>
                      <a:cubicBezTo>
                        <a:pt x="188" y="43"/>
                        <a:pt x="197" y="46"/>
                        <a:pt x="205" y="54"/>
                      </a:cubicBezTo>
                      <a:cubicBezTo>
                        <a:pt x="212" y="62"/>
                        <a:pt x="216" y="71"/>
                        <a:pt x="216" y="83"/>
                      </a:cubicBezTo>
                      <a:cubicBezTo>
                        <a:pt x="216" y="95"/>
                        <a:pt x="212" y="105"/>
                        <a:pt x="206" y="113"/>
                      </a:cubicBezTo>
                      <a:cubicBezTo>
                        <a:pt x="198" y="123"/>
                        <a:pt x="187" y="128"/>
                        <a:pt x="173" y="128"/>
                      </a:cubicBezTo>
                      <a:cubicBezTo>
                        <a:pt x="161" y="128"/>
                        <a:pt x="152" y="125"/>
                        <a:pt x="145" y="119"/>
                      </a:cubicBezTo>
                      <a:cubicBezTo>
                        <a:pt x="137" y="112"/>
                        <a:pt x="133" y="104"/>
                        <a:pt x="132" y="93"/>
                      </a:cubicBezTo>
                      <a:close/>
                      <a:moveTo>
                        <a:pt x="228" y="64"/>
                      </a:moveTo>
                      <a:cubicBezTo>
                        <a:pt x="228" y="49"/>
                        <a:pt x="230" y="37"/>
                        <a:pt x="233" y="28"/>
                      </a:cubicBezTo>
                      <a:cubicBezTo>
                        <a:pt x="236" y="19"/>
                        <a:pt x="241" y="12"/>
                        <a:pt x="247" y="7"/>
                      </a:cubicBezTo>
                      <a:cubicBezTo>
                        <a:pt x="253" y="2"/>
                        <a:pt x="260" y="0"/>
                        <a:pt x="270" y="0"/>
                      </a:cubicBezTo>
                      <a:cubicBezTo>
                        <a:pt x="276" y="0"/>
                        <a:pt x="282" y="1"/>
                        <a:pt x="287" y="4"/>
                      </a:cubicBezTo>
                      <a:cubicBezTo>
                        <a:pt x="292" y="6"/>
                        <a:pt x="296" y="10"/>
                        <a:pt x="300" y="15"/>
                      </a:cubicBezTo>
                      <a:cubicBezTo>
                        <a:pt x="303" y="21"/>
                        <a:pt x="306" y="27"/>
                        <a:pt x="308" y="34"/>
                      </a:cubicBezTo>
                      <a:cubicBezTo>
                        <a:pt x="310" y="42"/>
                        <a:pt x="311" y="51"/>
                        <a:pt x="311" y="64"/>
                      </a:cubicBezTo>
                      <a:cubicBezTo>
                        <a:pt x="311" y="79"/>
                        <a:pt x="309" y="91"/>
                        <a:pt x="306" y="100"/>
                      </a:cubicBezTo>
                      <a:cubicBezTo>
                        <a:pt x="303" y="109"/>
                        <a:pt x="298" y="116"/>
                        <a:pt x="292" y="121"/>
                      </a:cubicBezTo>
                      <a:cubicBezTo>
                        <a:pt x="286" y="126"/>
                        <a:pt x="279" y="128"/>
                        <a:pt x="270" y="128"/>
                      </a:cubicBezTo>
                      <a:cubicBezTo>
                        <a:pt x="257" y="128"/>
                        <a:pt x="248" y="124"/>
                        <a:pt x="241" y="115"/>
                      </a:cubicBezTo>
                      <a:cubicBezTo>
                        <a:pt x="232" y="105"/>
                        <a:pt x="228" y="87"/>
                        <a:pt x="228" y="64"/>
                      </a:cubicBezTo>
                      <a:close/>
                      <a:moveTo>
                        <a:pt x="244" y="64"/>
                      </a:moveTo>
                      <a:cubicBezTo>
                        <a:pt x="244" y="85"/>
                        <a:pt x="247" y="98"/>
                        <a:pt x="252" y="105"/>
                      </a:cubicBezTo>
                      <a:cubicBezTo>
                        <a:pt x="256" y="112"/>
                        <a:pt x="262" y="116"/>
                        <a:pt x="270" y="116"/>
                      </a:cubicBezTo>
                      <a:cubicBezTo>
                        <a:pt x="277" y="116"/>
                        <a:pt x="282" y="112"/>
                        <a:pt x="287" y="105"/>
                      </a:cubicBezTo>
                      <a:cubicBezTo>
                        <a:pt x="292" y="98"/>
                        <a:pt x="295" y="84"/>
                        <a:pt x="295" y="64"/>
                      </a:cubicBezTo>
                      <a:cubicBezTo>
                        <a:pt x="295" y="43"/>
                        <a:pt x="292" y="29"/>
                        <a:pt x="287" y="23"/>
                      </a:cubicBezTo>
                      <a:cubicBezTo>
                        <a:pt x="282" y="16"/>
                        <a:pt x="276" y="12"/>
                        <a:pt x="269" y="12"/>
                      </a:cubicBezTo>
                      <a:cubicBezTo>
                        <a:pt x="262" y="12"/>
                        <a:pt x="256" y="15"/>
                        <a:pt x="252" y="21"/>
                      </a:cubicBezTo>
                      <a:cubicBezTo>
                        <a:pt x="247" y="29"/>
                        <a:pt x="244" y="43"/>
                        <a:pt x="244" y="64"/>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 name="Freeform 237"/>
                <p:cNvSpPr>
                  <a:spLocks noEditPoints="1"/>
                </p:cNvSpPr>
                <p:nvPr/>
              </p:nvSpPr>
              <p:spPr bwMode="auto">
                <a:xfrm>
                  <a:off x="9585325" y="9374188"/>
                  <a:ext cx="184150" cy="76200"/>
                </a:xfrm>
                <a:custGeom>
                  <a:avLst/>
                  <a:gdLst/>
                  <a:ahLst/>
                  <a:cxnLst>
                    <a:cxn ang="0">
                      <a:pos x="47" y="127"/>
                    </a:cxn>
                    <a:cxn ang="0">
                      <a:pos x="31" y="127"/>
                    </a:cxn>
                    <a:cxn ang="0">
                      <a:pos x="31" y="28"/>
                    </a:cxn>
                    <a:cxn ang="0">
                      <a:pos x="17" y="39"/>
                    </a:cxn>
                    <a:cxn ang="0">
                      <a:pos x="0" y="47"/>
                    </a:cxn>
                    <a:cxn ang="0">
                      <a:pos x="0" y="32"/>
                    </a:cxn>
                    <a:cxn ang="0">
                      <a:pos x="23" y="17"/>
                    </a:cxn>
                    <a:cxn ang="0">
                      <a:pos x="37" y="0"/>
                    </a:cxn>
                    <a:cxn ang="0">
                      <a:pos x="47" y="0"/>
                    </a:cxn>
                    <a:cxn ang="0">
                      <a:pos x="47" y="127"/>
                    </a:cxn>
                    <a:cxn ang="0">
                      <a:pos x="93" y="127"/>
                    </a:cxn>
                    <a:cxn ang="0">
                      <a:pos x="93" y="109"/>
                    </a:cxn>
                    <a:cxn ang="0">
                      <a:pos x="111" y="109"/>
                    </a:cxn>
                    <a:cxn ang="0">
                      <a:pos x="111" y="127"/>
                    </a:cxn>
                    <a:cxn ang="0">
                      <a:pos x="93" y="127"/>
                    </a:cxn>
                    <a:cxn ang="0">
                      <a:pos x="132" y="64"/>
                    </a:cxn>
                    <a:cxn ang="0">
                      <a:pos x="137" y="29"/>
                    </a:cxn>
                    <a:cxn ang="0">
                      <a:pos x="151" y="8"/>
                    </a:cxn>
                    <a:cxn ang="0">
                      <a:pos x="174" y="0"/>
                    </a:cxn>
                    <a:cxn ang="0">
                      <a:pos x="191" y="4"/>
                    </a:cxn>
                    <a:cxn ang="0">
                      <a:pos x="204" y="16"/>
                    </a:cxn>
                    <a:cxn ang="0">
                      <a:pos x="212" y="35"/>
                    </a:cxn>
                    <a:cxn ang="0">
                      <a:pos x="215" y="64"/>
                    </a:cxn>
                    <a:cxn ang="0">
                      <a:pos x="210" y="100"/>
                    </a:cxn>
                    <a:cxn ang="0">
                      <a:pos x="196" y="121"/>
                    </a:cxn>
                    <a:cxn ang="0">
                      <a:pos x="174" y="129"/>
                    </a:cxn>
                    <a:cxn ang="0">
                      <a:pos x="145" y="116"/>
                    </a:cxn>
                    <a:cxn ang="0">
                      <a:pos x="132" y="64"/>
                    </a:cxn>
                    <a:cxn ang="0">
                      <a:pos x="148" y="64"/>
                    </a:cxn>
                    <a:cxn ang="0">
                      <a:pos x="156" y="106"/>
                    </a:cxn>
                    <a:cxn ang="0">
                      <a:pos x="174" y="116"/>
                    </a:cxn>
                    <a:cxn ang="0">
                      <a:pos x="191" y="106"/>
                    </a:cxn>
                    <a:cxn ang="0">
                      <a:pos x="199" y="64"/>
                    </a:cxn>
                    <a:cxn ang="0">
                      <a:pos x="191" y="23"/>
                    </a:cxn>
                    <a:cxn ang="0">
                      <a:pos x="173" y="13"/>
                    </a:cxn>
                    <a:cxn ang="0">
                      <a:pos x="156" y="22"/>
                    </a:cxn>
                    <a:cxn ang="0">
                      <a:pos x="148" y="64"/>
                    </a:cxn>
                    <a:cxn ang="0">
                      <a:pos x="228" y="64"/>
                    </a:cxn>
                    <a:cxn ang="0">
                      <a:pos x="233" y="29"/>
                    </a:cxn>
                    <a:cxn ang="0">
                      <a:pos x="247" y="8"/>
                    </a:cxn>
                    <a:cxn ang="0">
                      <a:pos x="270" y="0"/>
                    </a:cxn>
                    <a:cxn ang="0">
                      <a:pos x="287" y="4"/>
                    </a:cxn>
                    <a:cxn ang="0">
                      <a:pos x="300" y="16"/>
                    </a:cxn>
                    <a:cxn ang="0">
                      <a:pos x="308" y="35"/>
                    </a:cxn>
                    <a:cxn ang="0">
                      <a:pos x="311" y="64"/>
                    </a:cxn>
                    <a:cxn ang="0">
                      <a:pos x="306" y="100"/>
                    </a:cxn>
                    <a:cxn ang="0">
                      <a:pos x="292" y="121"/>
                    </a:cxn>
                    <a:cxn ang="0">
                      <a:pos x="270" y="129"/>
                    </a:cxn>
                    <a:cxn ang="0">
                      <a:pos x="241" y="116"/>
                    </a:cxn>
                    <a:cxn ang="0">
                      <a:pos x="228" y="64"/>
                    </a:cxn>
                    <a:cxn ang="0">
                      <a:pos x="244" y="64"/>
                    </a:cxn>
                    <a:cxn ang="0">
                      <a:pos x="252" y="106"/>
                    </a:cxn>
                    <a:cxn ang="0">
                      <a:pos x="270" y="116"/>
                    </a:cxn>
                    <a:cxn ang="0">
                      <a:pos x="287" y="106"/>
                    </a:cxn>
                    <a:cxn ang="0">
                      <a:pos x="295" y="64"/>
                    </a:cxn>
                    <a:cxn ang="0">
                      <a:pos x="287" y="23"/>
                    </a:cxn>
                    <a:cxn ang="0">
                      <a:pos x="269" y="13"/>
                    </a:cxn>
                    <a:cxn ang="0">
                      <a:pos x="252" y="22"/>
                    </a:cxn>
                    <a:cxn ang="0">
                      <a:pos x="244" y="64"/>
                    </a:cxn>
                  </a:cxnLst>
                  <a:rect l="0" t="0" r="r" b="b"/>
                  <a:pathLst>
                    <a:path w="311" h="129">
                      <a:moveTo>
                        <a:pt x="47" y="127"/>
                      </a:moveTo>
                      <a:lnTo>
                        <a:pt x="31" y="127"/>
                      </a:lnTo>
                      <a:lnTo>
                        <a:pt x="31" y="28"/>
                      </a:lnTo>
                      <a:cubicBezTo>
                        <a:pt x="27" y="32"/>
                        <a:pt x="23" y="35"/>
                        <a:pt x="17" y="39"/>
                      </a:cubicBezTo>
                      <a:cubicBezTo>
                        <a:pt x="11" y="42"/>
                        <a:pt x="5" y="45"/>
                        <a:pt x="0" y="47"/>
                      </a:cubicBezTo>
                      <a:lnTo>
                        <a:pt x="0" y="32"/>
                      </a:lnTo>
                      <a:cubicBezTo>
                        <a:pt x="9" y="28"/>
                        <a:pt x="17" y="23"/>
                        <a:pt x="23" y="17"/>
                      </a:cubicBezTo>
                      <a:cubicBezTo>
                        <a:pt x="29" y="11"/>
                        <a:pt x="34" y="6"/>
                        <a:pt x="37" y="0"/>
                      </a:cubicBezTo>
                      <a:lnTo>
                        <a:pt x="47" y="0"/>
                      </a:lnTo>
                      <a:lnTo>
                        <a:pt x="47" y="127"/>
                      </a:lnTo>
                      <a:close/>
                      <a:moveTo>
                        <a:pt x="93" y="127"/>
                      </a:moveTo>
                      <a:lnTo>
                        <a:pt x="93" y="109"/>
                      </a:lnTo>
                      <a:lnTo>
                        <a:pt x="111" y="109"/>
                      </a:lnTo>
                      <a:lnTo>
                        <a:pt x="111" y="127"/>
                      </a:lnTo>
                      <a:lnTo>
                        <a:pt x="93" y="127"/>
                      </a:lnTo>
                      <a:close/>
                      <a:moveTo>
                        <a:pt x="132" y="64"/>
                      </a:moveTo>
                      <a:cubicBezTo>
                        <a:pt x="132" y="50"/>
                        <a:pt x="134" y="38"/>
                        <a:pt x="137" y="29"/>
                      </a:cubicBezTo>
                      <a:cubicBezTo>
                        <a:pt x="140" y="20"/>
                        <a:pt x="145" y="13"/>
                        <a:pt x="151" y="8"/>
                      </a:cubicBezTo>
                      <a:cubicBezTo>
                        <a:pt x="157" y="3"/>
                        <a:pt x="164" y="0"/>
                        <a:pt x="174" y="0"/>
                      </a:cubicBezTo>
                      <a:cubicBezTo>
                        <a:pt x="180" y="0"/>
                        <a:pt x="186" y="2"/>
                        <a:pt x="191" y="4"/>
                      </a:cubicBezTo>
                      <a:cubicBezTo>
                        <a:pt x="196" y="7"/>
                        <a:pt x="200" y="11"/>
                        <a:pt x="204" y="16"/>
                      </a:cubicBezTo>
                      <a:cubicBezTo>
                        <a:pt x="207" y="21"/>
                        <a:pt x="210" y="27"/>
                        <a:pt x="212" y="35"/>
                      </a:cubicBezTo>
                      <a:cubicBezTo>
                        <a:pt x="214" y="42"/>
                        <a:pt x="215" y="52"/>
                        <a:pt x="215" y="64"/>
                      </a:cubicBezTo>
                      <a:cubicBezTo>
                        <a:pt x="215" y="79"/>
                        <a:pt x="213" y="91"/>
                        <a:pt x="210" y="100"/>
                      </a:cubicBezTo>
                      <a:cubicBezTo>
                        <a:pt x="207" y="109"/>
                        <a:pt x="202" y="116"/>
                        <a:pt x="196" y="121"/>
                      </a:cubicBezTo>
                      <a:cubicBezTo>
                        <a:pt x="190" y="126"/>
                        <a:pt x="183" y="129"/>
                        <a:pt x="174" y="129"/>
                      </a:cubicBezTo>
                      <a:cubicBezTo>
                        <a:pt x="161" y="129"/>
                        <a:pt x="152" y="125"/>
                        <a:pt x="145" y="116"/>
                      </a:cubicBezTo>
                      <a:cubicBezTo>
                        <a:pt x="136" y="105"/>
                        <a:pt x="132" y="88"/>
                        <a:pt x="132" y="64"/>
                      </a:cubicBezTo>
                      <a:close/>
                      <a:moveTo>
                        <a:pt x="148" y="64"/>
                      </a:moveTo>
                      <a:cubicBezTo>
                        <a:pt x="148" y="85"/>
                        <a:pt x="151" y="99"/>
                        <a:pt x="156" y="106"/>
                      </a:cubicBezTo>
                      <a:cubicBezTo>
                        <a:pt x="160" y="113"/>
                        <a:pt x="166" y="116"/>
                        <a:pt x="174" y="116"/>
                      </a:cubicBezTo>
                      <a:cubicBezTo>
                        <a:pt x="181" y="116"/>
                        <a:pt x="186" y="113"/>
                        <a:pt x="191" y="106"/>
                      </a:cubicBezTo>
                      <a:cubicBezTo>
                        <a:pt x="196" y="99"/>
                        <a:pt x="199" y="85"/>
                        <a:pt x="199" y="64"/>
                      </a:cubicBezTo>
                      <a:cubicBezTo>
                        <a:pt x="199" y="44"/>
                        <a:pt x="196" y="30"/>
                        <a:pt x="191" y="23"/>
                      </a:cubicBezTo>
                      <a:cubicBezTo>
                        <a:pt x="186" y="16"/>
                        <a:pt x="180" y="13"/>
                        <a:pt x="173" y="13"/>
                      </a:cubicBezTo>
                      <a:cubicBezTo>
                        <a:pt x="166" y="13"/>
                        <a:pt x="160" y="16"/>
                        <a:pt x="156" y="22"/>
                      </a:cubicBezTo>
                      <a:cubicBezTo>
                        <a:pt x="151" y="30"/>
                        <a:pt x="148" y="44"/>
                        <a:pt x="148" y="64"/>
                      </a:cubicBezTo>
                      <a:close/>
                      <a:moveTo>
                        <a:pt x="228" y="64"/>
                      </a:moveTo>
                      <a:cubicBezTo>
                        <a:pt x="228" y="50"/>
                        <a:pt x="230" y="38"/>
                        <a:pt x="233" y="29"/>
                      </a:cubicBezTo>
                      <a:cubicBezTo>
                        <a:pt x="236" y="20"/>
                        <a:pt x="241" y="13"/>
                        <a:pt x="247" y="8"/>
                      </a:cubicBezTo>
                      <a:cubicBezTo>
                        <a:pt x="253" y="3"/>
                        <a:pt x="260" y="0"/>
                        <a:pt x="270" y="0"/>
                      </a:cubicBezTo>
                      <a:cubicBezTo>
                        <a:pt x="276" y="0"/>
                        <a:pt x="282" y="2"/>
                        <a:pt x="287" y="4"/>
                      </a:cubicBezTo>
                      <a:cubicBezTo>
                        <a:pt x="292" y="7"/>
                        <a:pt x="296" y="11"/>
                        <a:pt x="300" y="16"/>
                      </a:cubicBezTo>
                      <a:cubicBezTo>
                        <a:pt x="303" y="21"/>
                        <a:pt x="306" y="27"/>
                        <a:pt x="308" y="35"/>
                      </a:cubicBezTo>
                      <a:cubicBezTo>
                        <a:pt x="310" y="42"/>
                        <a:pt x="311" y="52"/>
                        <a:pt x="311" y="64"/>
                      </a:cubicBezTo>
                      <a:cubicBezTo>
                        <a:pt x="311" y="79"/>
                        <a:pt x="309" y="91"/>
                        <a:pt x="306" y="100"/>
                      </a:cubicBezTo>
                      <a:cubicBezTo>
                        <a:pt x="303" y="109"/>
                        <a:pt x="298" y="116"/>
                        <a:pt x="292" y="121"/>
                      </a:cubicBezTo>
                      <a:cubicBezTo>
                        <a:pt x="286" y="126"/>
                        <a:pt x="279" y="129"/>
                        <a:pt x="270" y="129"/>
                      </a:cubicBezTo>
                      <a:cubicBezTo>
                        <a:pt x="257" y="129"/>
                        <a:pt x="248" y="125"/>
                        <a:pt x="241" y="116"/>
                      </a:cubicBezTo>
                      <a:cubicBezTo>
                        <a:pt x="232" y="105"/>
                        <a:pt x="228" y="88"/>
                        <a:pt x="228" y="64"/>
                      </a:cubicBezTo>
                      <a:close/>
                      <a:moveTo>
                        <a:pt x="244" y="64"/>
                      </a:moveTo>
                      <a:cubicBezTo>
                        <a:pt x="244" y="85"/>
                        <a:pt x="247" y="99"/>
                        <a:pt x="252" y="106"/>
                      </a:cubicBezTo>
                      <a:cubicBezTo>
                        <a:pt x="256" y="113"/>
                        <a:pt x="262" y="116"/>
                        <a:pt x="270" y="116"/>
                      </a:cubicBezTo>
                      <a:cubicBezTo>
                        <a:pt x="277" y="116"/>
                        <a:pt x="282" y="113"/>
                        <a:pt x="287" y="106"/>
                      </a:cubicBezTo>
                      <a:cubicBezTo>
                        <a:pt x="292" y="99"/>
                        <a:pt x="295" y="85"/>
                        <a:pt x="295" y="64"/>
                      </a:cubicBezTo>
                      <a:cubicBezTo>
                        <a:pt x="295" y="44"/>
                        <a:pt x="292" y="30"/>
                        <a:pt x="287" y="23"/>
                      </a:cubicBezTo>
                      <a:cubicBezTo>
                        <a:pt x="282" y="16"/>
                        <a:pt x="276" y="13"/>
                        <a:pt x="269" y="13"/>
                      </a:cubicBezTo>
                      <a:cubicBezTo>
                        <a:pt x="262" y="13"/>
                        <a:pt x="256" y="16"/>
                        <a:pt x="252" y="22"/>
                      </a:cubicBezTo>
                      <a:cubicBezTo>
                        <a:pt x="247" y="30"/>
                        <a:pt x="244" y="44"/>
                        <a:pt x="244" y="64"/>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 name="Freeform 238"/>
                <p:cNvSpPr>
                  <a:spLocks noEditPoints="1"/>
                </p:cNvSpPr>
                <p:nvPr/>
              </p:nvSpPr>
              <p:spPr bwMode="auto">
                <a:xfrm>
                  <a:off x="9577388" y="9940925"/>
                  <a:ext cx="192087" cy="76200"/>
                </a:xfrm>
                <a:custGeom>
                  <a:avLst/>
                  <a:gdLst/>
                  <a:ahLst/>
                  <a:cxnLst>
                    <a:cxn ang="0">
                      <a:pos x="5" y="28"/>
                    </a:cxn>
                    <a:cxn ang="0">
                      <a:pos x="42" y="0"/>
                    </a:cxn>
                    <a:cxn ang="0">
                      <a:pos x="72" y="16"/>
                    </a:cxn>
                    <a:cxn ang="0">
                      <a:pos x="83" y="64"/>
                    </a:cxn>
                    <a:cxn ang="0">
                      <a:pos x="64" y="121"/>
                    </a:cxn>
                    <a:cxn ang="0">
                      <a:pos x="13" y="115"/>
                    </a:cxn>
                    <a:cxn ang="0">
                      <a:pos x="16" y="64"/>
                    </a:cxn>
                    <a:cxn ang="0">
                      <a:pos x="42" y="116"/>
                    </a:cxn>
                    <a:cxn ang="0">
                      <a:pos x="67" y="64"/>
                    </a:cxn>
                    <a:cxn ang="0">
                      <a:pos x="41" y="13"/>
                    </a:cxn>
                    <a:cxn ang="0">
                      <a:pos x="16" y="64"/>
                    </a:cxn>
                    <a:cxn ang="0">
                      <a:pos x="105" y="109"/>
                    </a:cxn>
                    <a:cxn ang="0">
                      <a:pos x="123" y="126"/>
                    </a:cxn>
                    <a:cxn ang="0">
                      <a:pos x="144" y="93"/>
                    </a:cxn>
                    <a:cxn ang="0">
                      <a:pos x="169" y="110"/>
                    </a:cxn>
                    <a:cxn ang="0">
                      <a:pos x="204" y="107"/>
                    </a:cxn>
                    <a:cxn ang="0">
                      <a:pos x="204" y="64"/>
                    </a:cxn>
                    <a:cxn ang="0">
                      <a:pos x="171" y="60"/>
                    </a:cxn>
                    <a:cxn ang="0">
                      <a:pos x="147" y="67"/>
                    </a:cxn>
                    <a:cxn ang="0">
                      <a:pos x="222" y="2"/>
                    </a:cxn>
                    <a:cxn ang="0">
                      <a:pos x="172" y="17"/>
                    </a:cxn>
                    <a:cxn ang="0">
                      <a:pos x="189" y="43"/>
                    </a:cxn>
                    <a:cxn ang="0">
                      <a:pos x="228" y="84"/>
                    </a:cxn>
                    <a:cxn ang="0">
                      <a:pos x="185" y="129"/>
                    </a:cxn>
                    <a:cxn ang="0">
                      <a:pos x="144" y="93"/>
                    </a:cxn>
                    <a:cxn ang="0">
                      <a:pos x="245" y="28"/>
                    </a:cxn>
                    <a:cxn ang="0">
                      <a:pos x="282" y="0"/>
                    </a:cxn>
                    <a:cxn ang="0">
                      <a:pos x="312" y="16"/>
                    </a:cxn>
                    <a:cxn ang="0">
                      <a:pos x="323" y="64"/>
                    </a:cxn>
                    <a:cxn ang="0">
                      <a:pos x="304" y="121"/>
                    </a:cxn>
                    <a:cxn ang="0">
                      <a:pos x="253" y="115"/>
                    </a:cxn>
                    <a:cxn ang="0">
                      <a:pos x="256" y="64"/>
                    </a:cxn>
                    <a:cxn ang="0">
                      <a:pos x="282" y="116"/>
                    </a:cxn>
                    <a:cxn ang="0">
                      <a:pos x="307" y="64"/>
                    </a:cxn>
                    <a:cxn ang="0">
                      <a:pos x="281" y="13"/>
                    </a:cxn>
                    <a:cxn ang="0">
                      <a:pos x="256" y="64"/>
                    </a:cxn>
                  </a:cxnLst>
                  <a:rect l="0" t="0" r="r" b="b"/>
                  <a:pathLst>
                    <a:path w="323" h="129">
                      <a:moveTo>
                        <a:pt x="0" y="64"/>
                      </a:moveTo>
                      <a:cubicBezTo>
                        <a:pt x="0" y="49"/>
                        <a:pt x="2" y="37"/>
                        <a:pt x="5" y="28"/>
                      </a:cubicBezTo>
                      <a:cubicBezTo>
                        <a:pt x="8" y="19"/>
                        <a:pt x="13" y="12"/>
                        <a:pt x="19" y="7"/>
                      </a:cubicBezTo>
                      <a:cubicBezTo>
                        <a:pt x="25" y="2"/>
                        <a:pt x="32" y="0"/>
                        <a:pt x="42" y="0"/>
                      </a:cubicBezTo>
                      <a:cubicBezTo>
                        <a:pt x="48" y="0"/>
                        <a:pt x="54" y="1"/>
                        <a:pt x="59" y="4"/>
                      </a:cubicBezTo>
                      <a:cubicBezTo>
                        <a:pt x="64" y="7"/>
                        <a:pt x="68" y="11"/>
                        <a:pt x="72" y="16"/>
                      </a:cubicBezTo>
                      <a:cubicBezTo>
                        <a:pt x="75" y="21"/>
                        <a:pt x="78" y="27"/>
                        <a:pt x="80" y="35"/>
                      </a:cubicBezTo>
                      <a:cubicBezTo>
                        <a:pt x="82" y="42"/>
                        <a:pt x="83" y="52"/>
                        <a:pt x="83" y="64"/>
                      </a:cubicBezTo>
                      <a:cubicBezTo>
                        <a:pt x="83" y="79"/>
                        <a:pt x="81" y="91"/>
                        <a:pt x="78" y="100"/>
                      </a:cubicBezTo>
                      <a:cubicBezTo>
                        <a:pt x="75" y="109"/>
                        <a:pt x="70" y="116"/>
                        <a:pt x="64" y="121"/>
                      </a:cubicBezTo>
                      <a:cubicBezTo>
                        <a:pt x="58" y="126"/>
                        <a:pt x="51" y="129"/>
                        <a:pt x="42" y="129"/>
                      </a:cubicBezTo>
                      <a:cubicBezTo>
                        <a:pt x="29" y="129"/>
                        <a:pt x="20" y="124"/>
                        <a:pt x="13" y="115"/>
                      </a:cubicBezTo>
                      <a:cubicBezTo>
                        <a:pt x="4" y="105"/>
                        <a:pt x="0" y="88"/>
                        <a:pt x="0" y="64"/>
                      </a:cubicBezTo>
                      <a:close/>
                      <a:moveTo>
                        <a:pt x="16" y="64"/>
                      </a:moveTo>
                      <a:cubicBezTo>
                        <a:pt x="16" y="85"/>
                        <a:pt x="19" y="99"/>
                        <a:pt x="24" y="106"/>
                      </a:cubicBezTo>
                      <a:cubicBezTo>
                        <a:pt x="28" y="112"/>
                        <a:pt x="34" y="116"/>
                        <a:pt x="42" y="116"/>
                      </a:cubicBezTo>
                      <a:cubicBezTo>
                        <a:pt x="49" y="116"/>
                        <a:pt x="54" y="112"/>
                        <a:pt x="59" y="106"/>
                      </a:cubicBezTo>
                      <a:cubicBezTo>
                        <a:pt x="64" y="99"/>
                        <a:pt x="67" y="85"/>
                        <a:pt x="67" y="64"/>
                      </a:cubicBezTo>
                      <a:cubicBezTo>
                        <a:pt x="67" y="43"/>
                        <a:pt x="64" y="30"/>
                        <a:pt x="59" y="23"/>
                      </a:cubicBezTo>
                      <a:cubicBezTo>
                        <a:pt x="54" y="16"/>
                        <a:pt x="48" y="13"/>
                        <a:pt x="41" y="13"/>
                      </a:cubicBezTo>
                      <a:cubicBezTo>
                        <a:pt x="34" y="13"/>
                        <a:pt x="28" y="16"/>
                        <a:pt x="24" y="22"/>
                      </a:cubicBezTo>
                      <a:cubicBezTo>
                        <a:pt x="19" y="29"/>
                        <a:pt x="16" y="43"/>
                        <a:pt x="16" y="64"/>
                      </a:cubicBezTo>
                      <a:close/>
                      <a:moveTo>
                        <a:pt x="105" y="126"/>
                      </a:moveTo>
                      <a:lnTo>
                        <a:pt x="105" y="109"/>
                      </a:lnTo>
                      <a:lnTo>
                        <a:pt x="123" y="109"/>
                      </a:lnTo>
                      <a:lnTo>
                        <a:pt x="123" y="126"/>
                      </a:lnTo>
                      <a:lnTo>
                        <a:pt x="105" y="126"/>
                      </a:lnTo>
                      <a:close/>
                      <a:moveTo>
                        <a:pt x="144" y="93"/>
                      </a:moveTo>
                      <a:lnTo>
                        <a:pt x="161" y="92"/>
                      </a:lnTo>
                      <a:cubicBezTo>
                        <a:pt x="162" y="100"/>
                        <a:pt x="165" y="106"/>
                        <a:pt x="169" y="110"/>
                      </a:cubicBezTo>
                      <a:cubicBezTo>
                        <a:pt x="173" y="114"/>
                        <a:pt x="179" y="116"/>
                        <a:pt x="185" y="116"/>
                      </a:cubicBezTo>
                      <a:cubicBezTo>
                        <a:pt x="192" y="116"/>
                        <a:pt x="199" y="113"/>
                        <a:pt x="204" y="107"/>
                      </a:cubicBezTo>
                      <a:cubicBezTo>
                        <a:pt x="209" y="102"/>
                        <a:pt x="212" y="94"/>
                        <a:pt x="212" y="85"/>
                      </a:cubicBezTo>
                      <a:cubicBezTo>
                        <a:pt x="212" y="76"/>
                        <a:pt x="209" y="69"/>
                        <a:pt x="204" y="64"/>
                      </a:cubicBezTo>
                      <a:cubicBezTo>
                        <a:pt x="199" y="59"/>
                        <a:pt x="193" y="57"/>
                        <a:pt x="185" y="57"/>
                      </a:cubicBezTo>
                      <a:cubicBezTo>
                        <a:pt x="180" y="57"/>
                        <a:pt x="175" y="58"/>
                        <a:pt x="171" y="60"/>
                      </a:cubicBezTo>
                      <a:cubicBezTo>
                        <a:pt x="167" y="62"/>
                        <a:pt x="164" y="65"/>
                        <a:pt x="162" y="69"/>
                      </a:cubicBezTo>
                      <a:lnTo>
                        <a:pt x="147" y="67"/>
                      </a:lnTo>
                      <a:lnTo>
                        <a:pt x="159" y="2"/>
                      </a:lnTo>
                      <a:lnTo>
                        <a:pt x="222" y="2"/>
                      </a:lnTo>
                      <a:lnTo>
                        <a:pt x="222" y="17"/>
                      </a:lnTo>
                      <a:lnTo>
                        <a:pt x="172" y="17"/>
                      </a:lnTo>
                      <a:lnTo>
                        <a:pt x="165" y="51"/>
                      </a:lnTo>
                      <a:cubicBezTo>
                        <a:pt x="172" y="45"/>
                        <a:pt x="180" y="43"/>
                        <a:pt x="189" y="43"/>
                      </a:cubicBezTo>
                      <a:cubicBezTo>
                        <a:pt x="200" y="43"/>
                        <a:pt x="209" y="47"/>
                        <a:pt x="217" y="54"/>
                      </a:cubicBezTo>
                      <a:cubicBezTo>
                        <a:pt x="224" y="62"/>
                        <a:pt x="228" y="72"/>
                        <a:pt x="228" y="84"/>
                      </a:cubicBezTo>
                      <a:cubicBezTo>
                        <a:pt x="228" y="95"/>
                        <a:pt x="224" y="105"/>
                        <a:pt x="218" y="113"/>
                      </a:cubicBezTo>
                      <a:cubicBezTo>
                        <a:pt x="210" y="123"/>
                        <a:pt x="199" y="129"/>
                        <a:pt x="185" y="129"/>
                      </a:cubicBezTo>
                      <a:cubicBezTo>
                        <a:pt x="173" y="129"/>
                        <a:pt x="164" y="125"/>
                        <a:pt x="157" y="119"/>
                      </a:cubicBezTo>
                      <a:cubicBezTo>
                        <a:pt x="149" y="113"/>
                        <a:pt x="145" y="104"/>
                        <a:pt x="144" y="93"/>
                      </a:cubicBezTo>
                      <a:close/>
                      <a:moveTo>
                        <a:pt x="240" y="64"/>
                      </a:moveTo>
                      <a:cubicBezTo>
                        <a:pt x="240" y="49"/>
                        <a:pt x="242" y="37"/>
                        <a:pt x="245" y="28"/>
                      </a:cubicBezTo>
                      <a:cubicBezTo>
                        <a:pt x="248" y="19"/>
                        <a:pt x="253" y="12"/>
                        <a:pt x="259" y="7"/>
                      </a:cubicBezTo>
                      <a:cubicBezTo>
                        <a:pt x="265" y="2"/>
                        <a:pt x="272" y="0"/>
                        <a:pt x="282" y="0"/>
                      </a:cubicBezTo>
                      <a:cubicBezTo>
                        <a:pt x="288" y="0"/>
                        <a:pt x="294" y="1"/>
                        <a:pt x="299" y="4"/>
                      </a:cubicBezTo>
                      <a:cubicBezTo>
                        <a:pt x="304" y="7"/>
                        <a:pt x="308" y="11"/>
                        <a:pt x="312" y="16"/>
                      </a:cubicBezTo>
                      <a:cubicBezTo>
                        <a:pt x="315" y="21"/>
                        <a:pt x="318" y="27"/>
                        <a:pt x="320" y="35"/>
                      </a:cubicBezTo>
                      <a:cubicBezTo>
                        <a:pt x="322" y="42"/>
                        <a:pt x="323" y="52"/>
                        <a:pt x="323" y="64"/>
                      </a:cubicBezTo>
                      <a:cubicBezTo>
                        <a:pt x="323" y="79"/>
                        <a:pt x="321" y="91"/>
                        <a:pt x="318" y="100"/>
                      </a:cubicBezTo>
                      <a:cubicBezTo>
                        <a:pt x="315" y="109"/>
                        <a:pt x="310" y="116"/>
                        <a:pt x="304" y="121"/>
                      </a:cubicBezTo>
                      <a:cubicBezTo>
                        <a:pt x="298" y="126"/>
                        <a:pt x="291" y="129"/>
                        <a:pt x="282" y="129"/>
                      </a:cubicBezTo>
                      <a:cubicBezTo>
                        <a:pt x="269" y="129"/>
                        <a:pt x="260" y="124"/>
                        <a:pt x="253" y="115"/>
                      </a:cubicBezTo>
                      <a:cubicBezTo>
                        <a:pt x="244" y="105"/>
                        <a:pt x="240" y="88"/>
                        <a:pt x="240" y="64"/>
                      </a:cubicBezTo>
                      <a:close/>
                      <a:moveTo>
                        <a:pt x="256" y="64"/>
                      </a:moveTo>
                      <a:cubicBezTo>
                        <a:pt x="256" y="85"/>
                        <a:pt x="259" y="99"/>
                        <a:pt x="264" y="106"/>
                      </a:cubicBezTo>
                      <a:cubicBezTo>
                        <a:pt x="268" y="112"/>
                        <a:pt x="274" y="116"/>
                        <a:pt x="282" y="116"/>
                      </a:cubicBezTo>
                      <a:cubicBezTo>
                        <a:pt x="289" y="116"/>
                        <a:pt x="294" y="112"/>
                        <a:pt x="299" y="106"/>
                      </a:cubicBezTo>
                      <a:cubicBezTo>
                        <a:pt x="304" y="99"/>
                        <a:pt x="307" y="85"/>
                        <a:pt x="307" y="64"/>
                      </a:cubicBezTo>
                      <a:cubicBezTo>
                        <a:pt x="307" y="43"/>
                        <a:pt x="304" y="30"/>
                        <a:pt x="299" y="23"/>
                      </a:cubicBezTo>
                      <a:cubicBezTo>
                        <a:pt x="294" y="16"/>
                        <a:pt x="288" y="13"/>
                        <a:pt x="281" y="13"/>
                      </a:cubicBezTo>
                      <a:cubicBezTo>
                        <a:pt x="274" y="13"/>
                        <a:pt x="268" y="16"/>
                        <a:pt x="264" y="22"/>
                      </a:cubicBezTo>
                      <a:cubicBezTo>
                        <a:pt x="259" y="29"/>
                        <a:pt x="256" y="43"/>
                        <a:pt x="256" y="64"/>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21" name="Group 294"/>
                <p:cNvGrpSpPr/>
                <p:nvPr/>
              </p:nvGrpSpPr>
              <p:grpSpPr>
                <a:xfrm>
                  <a:off x="8915400" y="6857999"/>
                  <a:ext cx="6400800" cy="4119266"/>
                  <a:chOff x="8915400" y="6857999"/>
                  <a:chExt cx="6400800" cy="4119266"/>
                </a:xfrm>
              </p:grpSpPr>
              <p:sp>
                <p:nvSpPr>
                  <p:cNvPr id="124" name="TextBox 123"/>
                  <p:cNvSpPr txBox="1"/>
                  <p:nvPr/>
                </p:nvSpPr>
                <p:spPr>
                  <a:xfrm rot="16200000">
                    <a:off x="7363887" y="8630230"/>
                    <a:ext cx="3886199" cy="341738"/>
                  </a:xfrm>
                  <a:prstGeom prst="rect">
                    <a:avLst/>
                  </a:prstGeom>
                  <a:noFill/>
                </p:spPr>
                <p:txBody>
                  <a:bodyPr wrap="square" rtlCol="0">
                    <a:spAutoFit/>
                  </a:bodyPr>
                  <a:lstStyle/>
                  <a:p>
                    <a:r>
                      <a:rPr lang="en-US" sz="1700" dirty="0" smtClean="0">
                        <a:latin typeface="Times New Roman" pitchFamily="18" charset="0"/>
                        <a:cs typeface="Times New Roman" pitchFamily="18" charset="0"/>
                      </a:rPr>
                      <a:t>Mean Empowerment </a:t>
                    </a:r>
                    <a:endParaRPr lang="en-US" sz="1700" dirty="0">
                      <a:latin typeface="Times New Roman" pitchFamily="18" charset="0"/>
                      <a:cs typeface="Times New Roman" pitchFamily="18" charset="0"/>
                    </a:endParaRPr>
                  </a:p>
                </p:txBody>
              </p:sp>
              <p:sp>
                <p:nvSpPr>
                  <p:cNvPr id="125" name="TextBox 124"/>
                  <p:cNvSpPr txBox="1"/>
                  <p:nvPr/>
                </p:nvSpPr>
                <p:spPr>
                  <a:xfrm>
                    <a:off x="11784724" y="7496392"/>
                    <a:ext cx="914400" cy="353943"/>
                  </a:xfrm>
                  <a:prstGeom prst="rect">
                    <a:avLst/>
                  </a:prstGeom>
                  <a:noFill/>
                </p:spPr>
                <p:txBody>
                  <a:bodyPr wrap="square" rtlCol="0">
                    <a:spAutoFit/>
                  </a:bodyPr>
                  <a:lstStyle/>
                  <a:p>
                    <a:r>
                      <a:rPr lang="en-US" sz="1700" dirty="0" smtClean="0">
                        <a:latin typeface="Times New Roman" pitchFamily="18" charset="0"/>
                        <a:cs typeface="Times New Roman" pitchFamily="18" charset="0"/>
                      </a:rPr>
                      <a:t>Group</a:t>
                    </a:r>
                    <a:endParaRPr lang="en-US" sz="1700" dirty="0">
                      <a:latin typeface="Times New Roman" pitchFamily="18" charset="0"/>
                      <a:cs typeface="Times New Roman" pitchFamily="18" charset="0"/>
                    </a:endParaRPr>
                  </a:p>
                </p:txBody>
              </p:sp>
              <p:sp>
                <p:nvSpPr>
                  <p:cNvPr id="126" name="TextBox 125"/>
                  <p:cNvSpPr txBox="1"/>
                  <p:nvPr/>
                </p:nvSpPr>
                <p:spPr>
                  <a:xfrm>
                    <a:off x="8915400" y="6858000"/>
                    <a:ext cx="6400800" cy="353943"/>
                  </a:xfrm>
                  <a:prstGeom prst="rect">
                    <a:avLst/>
                  </a:prstGeom>
                  <a:noFill/>
                </p:spPr>
                <p:txBody>
                  <a:bodyPr wrap="square" rtlCol="0">
                    <a:spAutoFit/>
                  </a:bodyPr>
                  <a:lstStyle/>
                  <a:p>
                    <a:r>
                      <a:rPr lang="en-US" sz="1700" dirty="0" smtClean="0">
                        <a:latin typeface="Times New Roman" pitchFamily="18" charset="0"/>
                        <a:cs typeface="Times New Roman" pitchFamily="18" charset="0"/>
                      </a:rPr>
                      <a:t>Figure 1.  Empowerment Scale Means for Participation Groups</a:t>
                    </a:r>
                    <a:endParaRPr lang="en-US" sz="1700" dirty="0">
                      <a:latin typeface="Times New Roman" pitchFamily="18" charset="0"/>
                      <a:cs typeface="Times New Roman" pitchFamily="18" charset="0"/>
                    </a:endParaRPr>
                  </a:p>
                </p:txBody>
              </p:sp>
              <p:sp>
                <p:nvSpPr>
                  <p:cNvPr id="127" name="TextBox 126"/>
                  <p:cNvSpPr txBox="1"/>
                  <p:nvPr/>
                </p:nvSpPr>
                <p:spPr>
                  <a:xfrm>
                    <a:off x="10515600" y="10515600"/>
                    <a:ext cx="2057400" cy="461665"/>
                  </a:xfrm>
                  <a:prstGeom prst="rect">
                    <a:avLst/>
                  </a:prstGeom>
                  <a:noFill/>
                </p:spPr>
                <p:txBody>
                  <a:bodyPr wrap="square" rtlCol="0">
                    <a:spAutoFit/>
                  </a:bodyPr>
                  <a:lstStyle/>
                  <a:p>
                    <a:r>
                      <a:rPr lang="en-US" sz="1200" dirty="0" smtClean="0">
                        <a:latin typeface="Times New Roman" pitchFamily="18" charset="0"/>
                        <a:cs typeface="Times New Roman" pitchFamily="18" charset="0"/>
                      </a:rPr>
                      <a:t>Participation in Development of Protocol Only</a:t>
                    </a:r>
                    <a:endParaRPr lang="en-US" sz="1200" dirty="0">
                      <a:latin typeface="Times New Roman" pitchFamily="18" charset="0"/>
                      <a:cs typeface="Times New Roman" pitchFamily="18" charset="0"/>
                    </a:endParaRPr>
                  </a:p>
                </p:txBody>
              </p:sp>
              <p:sp>
                <p:nvSpPr>
                  <p:cNvPr id="128" name="TextBox 127"/>
                  <p:cNvSpPr txBox="1"/>
                  <p:nvPr/>
                </p:nvSpPr>
                <p:spPr>
                  <a:xfrm>
                    <a:off x="12801600" y="10515600"/>
                    <a:ext cx="2514600" cy="457200"/>
                  </a:xfrm>
                  <a:prstGeom prst="rect">
                    <a:avLst/>
                  </a:prstGeom>
                  <a:noFill/>
                </p:spPr>
                <p:txBody>
                  <a:bodyPr wrap="square" rtlCol="0">
                    <a:spAutoFit/>
                  </a:bodyPr>
                  <a:lstStyle/>
                  <a:p>
                    <a:r>
                      <a:rPr lang="en-US" sz="1200" dirty="0" smtClean="0">
                        <a:latin typeface="Times New Roman" pitchFamily="18" charset="0"/>
                        <a:cs typeface="Times New Roman" pitchFamily="18" charset="0"/>
                      </a:rPr>
                      <a:t>Participation in Development &amp; Implementation of Protocol</a:t>
                    </a:r>
                    <a:endParaRPr lang="en-US" sz="1200" dirty="0">
                      <a:latin typeface="Times New Roman" pitchFamily="18" charset="0"/>
                      <a:cs typeface="Times New Roman" pitchFamily="18" charset="0"/>
                    </a:endParaRPr>
                  </a:p>
                </p:txBody>
              </p:sp>
              <p:sp>
                <p:nvSpPr>
                  <p:cNvPr id="129" name="Freeform 234"/>
                  <p:cNvSpPr>
                    <a:spLocks noEditPoints="1"/>
                  </p:cNvSpPr>
                  <p:nvPr/>
                </p:nvSpPr>
                <p:spPr bwMode="auto">
                  <a:xfrm>
                    <a:off x="9575800" y="7675563"/>
                    <a:ext cx="193675" cy="76200"/>
                  </a:xfrm>
                  <a:custGeom>
                    <a:avLst/>
                    <a:gdLst/>
                    <a:ahLst/>
                    <a:cxnLst>
                      <a:cxn ang="0">
                        <a:pos x="84" y="127"/>
                      </a:cxn>
                      <a:cxn ang="0">
                        <a:pos x="2" y="116"/>
                      </a:cxn>
                      <a:cxn ang="0">
                        <a:pos x="33" y="80"/>
                      </a:cxn>
                      <a:cxn ang="0">
                        <a:pos x="68" y="35"/>
                      </a:cxn>
                      <a:cxn ang="0">
                        <a:pos x="44" y="13"/>
                      </a:cxn>
                      <a:cxn ang="0">
                        <a:pos x="19" y="38"/>
                      </a:cxn>
                      <a:cxn ang="0">
                        <a:pos x="16" y="10"/>
                      </a:cxn>
                      <a:cxn ang="0">
                        <a:pos x="73" y="10"/>
                      </a:cxn>
                      <a:cxn ang="0">
                        <a:pos x="80" y="50"/>
                      </a:cxn>
                      <a:cxn ang="0">
                        <a:pos x="46" y="88"/>
                      </a:cxn>
                      <a:cxn ang="0">
                        <a:pos x="22" y="112"/>
                      </a:cxn>
                      <a:cxn ang="0">
                        <a:pos x="107" y="127"/>
                      </a:cxn>
                      <a:cxn ang="0">
                        <a:pos x="125" y="109"/>
                      </a:cxn>
                      <a:cxn ang="0">
                        <a:pos x="107" y="127"/>
                      </a:cxn>
                      <a:cxn ang="0">
                        <a:pos x="163" y="92"/>
                      </a:cxn>
                      <a:cxn ang="0">
                        <a:pos x="187" y="116"/>
                      </a:cxn>
                      <a:cxn ang="0">
                        <a:pos x="214" y="85"/>
                      </a:cxn>
                      <a:cxn ang="0">
                        <a:pos x="187" y="57"/>
                      </a:cxn>
                      <a:cxn ang="0">
                        <a:pos x="164" y="69"/>
                      </a:cxn>
                      <a:cxn ang="0">
                        <a:pos x="161" y="2"/>
                      </a:cxn>
                      <a:cxn ang="0">
                        <a:pos x="224" y="17"/>
                      </a:cxn>
                      <a:cxn ang="0">
                        <a:pos x="167" y="51"/>
                      </a:cxn>
                      <a:cxn ang="0">
                        <a:pos x="219" y="55"/>
                      </a:cxn>
                      <a:cxn ang="0">
                        <a:pos x="220" y="113"/>
                      </a:cxn>
                      <a:cxn ang="0">
                        <a:pos x="159" y="119"/>
                      </a:cxn>
                      <a:cxn ang="0">
                        <a:pos x="242" y="64"/>
                      </a:cxn>
                      <a:cxn ang="0">
                        <a:pos x="261" y="8"/>
                      </a:cxn>
                      <a:cxn ang="0">
                        <a:pos x="301" y="4"/>
                      </a:cxn>
                      <a:cxn ang="0">
                        <a:pos x="322" y="35"/>
                      </a:cxn>
                      <a:cxn ang="0">
                        <a:pos x="320" y="100"/>
                      </a:cxn>
                      <a:cxn ang="0">
                        <a:pos x="284" y="129"/>
                      </a:cxn>
                      <a:cxn ang="0">
                        <a:pos x="242" y="64"/>
                      </a:cxn>
                      <a:cxn ang="0">
                        <a:pos x="266" y="106"/>
                      </a:cxn>
                      <a:cxn ang="0">
                        <a:pos x="301" y="106"/>
                      </a:cxn>
                      <a:cxn ang="0">
                        <a:pos x="301" y="23"/>
                      </a:cxn>
                      <a:cxn ang="0">
                        <a:pos x="266" y="22"/>
                      </a:cxn>
                    </a:cxnLst>
                    <a:rect l="0" t="0" r="r" b="b"/>
                    <a:pathLst>
                      <a:path w="325" h="129">
                        <a:moveTo>
                          <a:pt x="84" y="112"/>
                        </a:moveTo>
                        <a:lnTo>
                          <a:pt x="84" y="127"/>
                        </a:lnTo>
                        <a:lnTo>
                          <a:pt x="0" y="127"/>
                        </a:lnTo>
                        <a:cubicBezTo>
                          <a:pt x="0" y="123"/>
                          <a:pt x="1" y="119"/>
                          <a:pt x="2" y="116"/>
                        </a:cubicBezTo>
                        <a:cubicBezTo>
                          <a:pt x="4" y="110"/>
                          <a:pt x="8" y="105"/>
                          <a:pt x="12" y="99"/>
                        </a:cubicBezTo>
                        <a:cubicBezTo>
                          <a:pt x="17" y="94"/>
                          <a:pt x="24" y="87"/>
                          <a:pt x="33" y="80"/>
                        </a:cubicBezTo>
                        <a:cubicBezTo>
                          <a:pt x="46" y="69"/>
                          <a:pt x="55" y="60"/>
                          <a:pt x="60" y="53"/>
                        </a:cubicBezTo>
                        <a:cubicBezTo>
                          <a:pt x="65" y="47"/>
                          <a:pt x="68" y="41"/>
                          <a:pt x="68" y="35"/>
                        </a:cubicBezTo>
                        <a:cubicBezTo>
                          <a:pt x="68" y="29"/>
                          <a:pt x="65" y="24"/>
                          <a:pt x="61" y="19"/>
                        </a:cubicBezTo>
                        <a:cubicBezTo>
                          <a:pt x="57" y="15"/>
                          <a:pt x="51" y="13"/>
                          <a:pt x="44" y="13"/>
                        </a:cubicBezTo>
                        <a:cubicBezTo>
                          <a:pt x="36" y="13"/>
                          <a:pt x="31" y="15"/>
                          <a:pt x="26" y="20"/>
                        </a:cubicBezTo>
                        <a:cubicBezTo>
                          <a:pt x="22" y="24"/>
                          <a:pt x="19" y="30"/>
                          <a:pt x="19" y="38"/>
                        </a:cubicBezTo>
                        <a:lnTo>
                          <a:pt x="3" y="37"/>
                        </a:lnTo>
                        <a:cubicBezTo>
                          <a:pt x="4" y="25"/>
                          <a:pt x="9" y="16"/>
                          <a:pt x="16" y="10"/>
                        </a:cubicBezTo>
                        <a:cubicBezTo>
                          <a:pt x="23" y="3"/>
                          <a:pt x="32" y="0"/>
                          <a:pt x="44" y="0"/>
                        </a:cubicBezTo>
                        <a:cubicBezTo>
                          <a:pt x="56" y="0"/>
                          <a:pt x="66" y="4"/>
                          <a:pt x="73" y="10"/>
                        </a:cubicBezTo>
                        <a:cubicBezTo>
                          <a:pt x="80" y="17"/>
                          <a:pt x="84" y="25"/>
                          <a:pt x="84" y="35"/>
                        </a:cubicBezTo>
                        <a:cubicBezTo>
                          <a:pt x="84" y="40"/>
                          <a:pt x="83" y="45"/>
                          <a:pt x="80" y="50"/>
                        </a:cubicBezTo>
                        <a:cubicBezTo>
                          <a:pt x="78" y="55"/>
                          <a:pt x="75" y="60"/>
                          <a:pt x="70" y="65"/>
                        </a:cubicBezTo>
                        <a:cubicBezTo>
                          <a:pt x="65" y="71"/>
                          <a:pt x="57" y="78"/>
                          <a:pt x="46" y="88"/>
                        </a:cubicBezTo>
                        <a:cubicBezTo>
                          <a:pt x="37" y="95"/>
                          <a:pt x="31" y="101"/>
                          <a:pt x="28" y="103"/>
                        </a:cubicBezTo>
                        <a:cubicBezTo>
                          <a:pt x="26" y="106"/>
                          <a:pt x="24" y="109"/>
                          <a:pt x="22" y="112"/>
                        </a:cubicBezTo>
                        <a:lnTo>
                          <a:pt x="84" y="112"/>
                        </a:lnTo>
                        <a:close/>
                        <a:moveTo>
                          <a:pt x="107" y="127"/>
                        </a:moveTo>
                        <a:lnTo>
                          <a:pt x="107" y="109"/>
                        </a:lnTo>
                        <a:lnTo>
                          <a:pt x="125" y="109"/>
                        </a:lnTo>
                        <a:lnTo>
                          <a:pt x="125" y="127"/>
                        </a:lnTo>
                        <a:lnTo>
                          <a:pt x="107" y="127"/>
                        </a:lnTo>
                        <a:close/>
                        <a:moveTo>
                          <a:pt x="146" y="94"/>
                        </a:moveTo>
                        <a:lnTo>
                          <a:pt x="163" y="92"/>
                        </a:lnTo>
                        <a:cubicBezTo>
                          <a:pt x="164" y="100"/>
                          <a:pt x="167" y="106"/>
                          <a:pt x="171" y="110"/>
                        </a:cubicBezTo>
                        <a:cubicBezTo>
                          <a:pt x="175" y="114"/>
                          <a:pt x="181" y="116"/>
                          <a:pt x="187" y="116"/>
                        </a:cubicBezTo>
                        <a:cubicBezTo>
                          <a:pt x="194" y="116"/>
                          <a:pt x="201" y="113"/>
                          <a:pt x="206" y="108"/>
                        </a:cubicBezTo>
                        <a:cubicBezTo>
                          <a:pt x="211" y="102"/>
                          <a:pt x="214" y="95"/>
                          <a:pt x="214" y="85"/>
                        </a:cubicBezTo>
                        <a:cubicBezTo>
                          <a:pt x="214" y="77"/>
                          <a:pt x="211" y="70"/>
                          <a:pt x="206" y="65"/>
                        </a:cubicBezTo>
                        <a:cubicBezTo>
                          <a:pt x="201" y="59"/>
                          <a:pt x="195" y="57"/>
                          <a:pt x="187" y="57"/>
                        </a:cubicBezTo>
                        <a:cubicBezTo>
                          <a:pt x="182" y="57"/>
                          <a:pt x="177" y="58"/>
                          <a:pt x="173" y="60"/>
                        </a:cubicBezTo>
                        <a:cubicBezTo>
                          <a:pt x="169" y="63"/>
                          <a:pt x="166" y="65"/>
                          <a:pt x="164" y="69"/>
                        </a:cubicBezTo>
                        <a:lnTo>
                          <a:pt x="149" y="67"/>
                        </a:lnTo>
                        <a:lnTo>
                          <a:pt x="161" y="2"/>
                        </a:lnTo>
                        <a:lnTo>
                          <a:pt x="224" y="2"/>
                        </a:lnTo>
                        <a:lnTo>
                          <a:pt x="224" y="17"/>
                        </a:lnTo>
                        <a:lnTo>
                          <a:pt x="174" y="17"/>
                        </a:lnTo>
                        <a:lnTo>
                          <a:pt x="167" y="51"/>
                        </a:lnTo>
                        <a:cubicBezTo>
                          <a:pt x="174" y="46"/>
                          <a:pt x="182" y="43"/>
                          <a:pt x="191" y="43"/>
                        </a:cubicBezTo>
                        <a:cubicBezTo>
                          <a:pt x="202" y="43"/>
                          <a:pt x="211" y="47"/>
                          <a:pt x="219" y="55"/>
                        </a:cubicBezTo>
                        <a:cubicBezTo>
                          <a:pt x="226" y="62"/>
                          <a:pt x="230" y="72"/>
                          <a:pt x="230" y="84"/>
                        </a:cubicBezTo>
                        <a:cubicBezTo>
                          <a:pt x="230" y="95"/>
                          <a:pt x="226" y="105"/>
                          <a:pt x="220" y="113"/>
                        </a:cubicBezTo>
                        <a:cubicBezTo>
                          <a:pt x="212" y="124"/>
                          <a:pt x="201" y="129"/>
                          <a:pt x="187" y="129"/>
                        </a:cubicBezTo>
                        <a:cubicBezTo>
                          <a:pt x="175" y="129"/>
                          <a:pt x="166" y="126"/>
                          <a:pt x="159" y="119"/>
                        </a:cubicBezTo>
                        <a:cubicBezTo>
                          <a:pt x="151" y="113"/>
                          <a:pt x="147" y="104"/>
                          <a:pt x="146" y="94"/>
                        </a:cubicBezTo>
                        <a:close/>
                        <a:moveTo>
                          <a:pt x="242" y="64"/>
                        </a:moveTo>
                        <a:cubicBezTo>
                          <a:pt x="242" y="50"/>
                          <a:pt x="244" y="38"/>
                          <a:pt x="247" y="29"/>
                        </a:cubicBezTo>
                        <a:cubicBezTo>
                          <a:pt x="250" y="19"/>
                          <a:pt x="255" y="12"/>
                          <a:pt x="261" y="8"/>
                        </a:cubicBezTo>
                        <a:cubicBezTo>
                          <a:pt x="267" y="3"/>
                          <a:pt x="274" y="0"/>
                          <a:pt x="284" y="0"/>
                        </a:cubicBezTo>
                        <a:cubicBezTo>
                          <a:pt x="290" y="0"/>
                          <a:pt x="296" y="2"/>
                          <a:pt x="301" y="4"/>
                        </a:cubicBezTo>
                        <a:cubicBezTo>
                          <a:pt x="306" y="7"/>
                          <a:pt x="310" y="11"/>
                          <a:pt x="314" y="16"/>
                        </a:cubicBezTo>
                        <a:cubicBezTo>
                          <a:pt x="317" y="21"/>
                          <a:pt x="320" y="27"/>
                          <a:pt x="322" y="35"/>
                        </a:cubicBezTo>
                        <a:cubicBezTo>
                          <a:pt x="324" y="42"/>
                          <a:pt x="325" y="52"/>
                          <a:pt x="325" y="64"/>
                        </a:cubicBezTo>
                        <a:cubicBezTo>
                          <a:pt x="325" y="79"/>
                          <a:pt x="323" y="91"/>
                          <a:pt x="320" y="100"/>
                        </a:cubicBezTo>
                        <a:cubicBezTo>
                          <a:pt x="317" y="109"/>
                          <a:pt x="312" y="116"/>
                          <a:pt x="306" y="121"/>
                        </a:cubicBezTo>
                        <a:cubicBezTo>
                          <a:pt x="300" y="126"/>
                          <a:pt x="293" y="129"/>
                          <a:pt x="284" y="129"/>
                        </a:cubicBezTo>
                        <a:cubicBezTo>
                          <a:pt x="271" y="129"/>
                          <a:pt x="262" y="125"/>
                          <a:pt x="255" y="116"/>
                        </a:cubicBezTo>
                        <a:cubicBezTo>
                          <a:pt x="246" y="105"/>
                          <a:pt x="242" y="88"/>
                          <a:pt x="242" y="64"/>
                        </a:cubicBezTo>
                        <a:close/>
                        <a:moveTo>
                          <a:pt x="258" y="64"/>
                        </a:moveTo>
                        <a:cubicBezTo>
                          <a:pt x="258" y="85"/>
                          <a:pt x="261" y="99"/>
                          <a:pt x="266" y="106"/>
                        </a:cubicBezTo>
                        <a:cubicBezTo>
                          <a:pt x="270" y="113"/>
                          <a:pt x="276" y="116"/>
                          <a:pt x="284" y="116"/>
                        </a:cubicBezTo>
                        <a:cubicBezTo>
                          <a:pt x="291" y="116"/>
                          <a:pt x="296" y="113"/>
                          <a:pt x="301" y="106"/>
                        </a:cubicBezTo>
                        <a:cubicBezTo>
                          <a:pt x="306" y="99"/>
                          <a:pt x="309" y="85"/>
                          <a:pt x="309" y="64"/>
                        </a:cubicBezTo>
                        <a:cubicBezTo>
                          <a:pt x="309" y="44"/>
                          <a:pt x="306" y="30"/>
                          <a:pt x="301" y="23"/>
                        </a:cubicBezTo>
                        <a:cubicBezTo>
                          <a:pt x="296" y="16"/>
                          <a:pt x="290" y="13"/>
                          <a:pt x="283" y="13"/>
                        </a:cubicBezTo>
                        <a:cubicBezTo>
                          <a:pt x="276" y="13"/>
                          <a:pt x="270" y="16"/>
                          <a:pt x="266" y="22"/>
                        </a:cubicBezTo>
                        <a:cubicBezTo>
                          <a:pt x="261" y="30"/>
                          <a:pt x="258" y="44"/>
                          <a:pt x="258" y="64"/>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0" name="Freeform 235"/>
                  <p:cNvSpPr>
                    <a:spLocks noEditPoints="1"/>
                  </p:cNvSpPr>
                  <p:nvPr/>
                </p:nvSpPr>
                <p:spPr bwMode="auto">
                  <a:xfrm>
                    <a:off x="9575800" y="8242300"/>
                    <a:ext cx="193675" cy="76200"/>
                  </a:xfrm>
                  <a:custGeom>
                    <a:avLst/>
                    <a:gdLst/>
                    <a:ahLst/>
                    <a:cxnLst>
                      <a:cxn ang="0">
                        <a:pos x="84" y="126"/>
                      </a:cxn>
                      <a:cxn ang="0">
                        <a:pos x="2" y="116"/>
                      </a:cxn>
                      <a:cxn ang="0">
                        <a:pos x="33" y="80"/>
                      </a:cxn>
                      <a:cxn ang="0">
                        <a:pos x="68" y="35"/>
                      </a:cxn>
                      <a:cxn ang="0">
                        <a:pos x="44" y="13"/>
                      </a:cxn>
                      <a:cxn ang="0">
                        <a:pos x="19" y="38"/>
                      </a:cxn>
                      <a:cxn ang="0">
                        <a:pos x="16" y="9"/>
                      </a:cxn>
                      <a:cxn ang="0">
                        <a:pos x="73" y="10"/>
                      </a:cxn>
                      <a:cxn ang="0">
                        <a:pos x="80" y="50"/>
                      </a:cxn>
                      <a:cxn ang="0">
                        <a:pos x="46" y="87"/>
                      </a:cxn>
                      <a:cxn ang="0">
                        <a:pos x="22" y="112"/>
                      </a:cxn>
                      <a:cxn ang="0">
                        <a:pos x="107" y="126"/>
                      </a:cxn>
                      <a:cxn ang="0">
                        <a:pos x="125" y="109"/>
                      </a:cxn>
                      <a:cxn ang="0">
                        <a:pos x="107" y="126"/>
                      </a:cxn>
                      <a:cxn ang="0">
                        <a:pos x="151" y="28"/>
                      </a:cxn>
                      <a:cxn ang="0">
                        <a:pos x="188" y="0"/>
                      </a:cxn>
                      <a:cxn ang="0">
                        <a:pos x="218" y="16"/>
                      </a:cxn>
                      <a:cxn ang="0">
                        <a:pos x="229" y="64"/>
                      </a:cxn>
                      <a:cxn ang="0">
                        <a:pos x="210" y="121"/>
                      </a:cxn>
                      <a:cxn ang="0">
                        <a:pos x="159" y="115"/>
                      </a:cxn>
                      <a:cxn ang="0">
                        <a:pos x="162" y="64"/>
                      </a:cxn>
                      <a:cxn ang="0">
                        <a:pos x="188" y="116"/>
                      </a:cxn>
                      <a:cxn ang="0">
                        <a:pos x="213" y="64"/>
                      </a:cxn>
                      <a:cxn ang="0">
                        <a:pos x="187" y="13"/>
                      </a:cxn>
                      <a:cxn ang="0">
                        <a:pos x="162" y="64"/>
                      </a:cxn>
                      <a:cxn ang="0">
                        <a:pos x="247" y="28"/>
                      </a:cxn>
                      <a:cxn ang="0">
                        <a:pos x="284" y="0"/>
                      </a:cxn>
                      <a:cxn ang="0">
                        <a:pos x="314" y="16"/>
                      </a:cxn>
                      <a:cxn ang="0">
                        <a:pos x="325" y="64"/>
                      </a:cxn>
                      <a:cxn ang="0">
                        <a:pos x="306" y="121"/>
                      </a:cxn>
                      <a:cxn ang="0">
                        <a:pos x="255" y="115"/>
                      </a:cxn>
                      <a:cxn ang="0">
                        <a:pos x="258" y="64"/>
                      </a:cxn>
                      <a:cxn ang="0">
                        <a:pos x="284" y="116"/>
                      </a:cxn>
                      <a:cxn ang="0">
                        <a:pos x="309" y="64"/>
                      </a:cxn>
                      <a:cxn ang="0">
                        <a:pos x="283" y="13"/>
                      </a:cxn>
                      <a:cxn ang="0">
                        <a:pos x="258" y="64"/>
                      </a:cxn>
                    </a:cxnLst>
                    <a:rect l="0" t="0" r="r" b="b"/>
                    <a:pathLst>
                      <a:path w="325" h="129">
                        <a:moveTo>
                          <a:pt x="84" y="112"/>
                        </a:moveTo>
                        <a:lnTo>
                          <a:pt x="84" y="126"/>
                        </a:lnTo>
                        <a:lnTo>
                          <a:pt x="0" y="126"/>
                        </a:lnTo>
                        <a:cubicBezTo>
                          <a:pt x="0" y="123"/>
                          <a:pt x="1" y="119"/>
                          <a:pt x="2" y="116"/>
                        </a:cubicBezTo>
                        <a:cubicBezTo>
                          <a:pt x="4" y="110"/>
                          <a:pt x="8" y="104"/>
                          <a:pt x="12" y="99"/>
                        </a:cubicBezTo>
                        <a:cubicBezTo>
                          <a:pt x="17" y="93"/>
                          <a:pt x="24" y="87"/>
                          <a:pt x="33" y="80"/>
                        </a:cubicBezTo>
                        <a:cubicBezTo>
                          <a:pt x="46" y="69"/>
                          <a:pt x="55" y="60"/>
                          <a:pt x="60" y="53"/>
                        </a:cubicBezTo>
                        <a:cubicBezTo>
                          <a:pt x="65" y="47"/>
                          <a:pt x="68" y="40"/>
                          <a:pt x="68" y="35"/>
                        </a:cubicBezTo>
                        <a:cubicBezTo>
                          <a:pt x="68" y="28"/>
                          <a:pt x="65" y="23"/>
                          <a:pt x="61" y="19"/>
                        </a:cubicBezTo>
                        <a:cubicBezTo>
                          <a:pt x="57" y="15"/>
                          <a:pt x="51" y="13"/>
                          <a:pt x="44" y="13"/>
                        </a:cubicBezTo>
                        <a:cubicBezTo>
                          <a:pt x="36" y="13"/>
                          <a:pt x="31" y="15"/>
                          <a:pt x="26" y="19"/>
                        </a:cubicBezTo>
                        <a:cubicBezTo>
                          <a:pt x="22" y="24"/>
                          <a:pt x="19" y="30"/>
                          <a:pt x="19" y="38"/>
                        </a:cubicBezTo>
                        <a:lnTo>
                          <a:pt x="3" y="36"/>
                        </a:lnTo>
                        <a:cubicBezTo>
                          <a:pt x="4" y="25"/>
                          <a:pt x="9" y="15"/>
                          <a:pt x="16" y="9"/>
                        </a:cubicBezTo>
                        <a:cubicBezTo>
                          <a:pt x="23" y="3"/>
                          <a:pt x="32" y="0"/>
                          <a:pt x="44" y="0"/>
                        </a:cubicBezTo>
                        <a:cubicBezTo>
                          <a:pt x="56" y="0"/>
                          <a:pt x="66" y="3"/>
                          <a:pt x="73" y="10"/>
                        </a:cubicBezTo>
                        <a:cubicBezTo>
                          <a:pt x="80" y="17"/>
                          <a:pt x="84" y="25"/>
                          <a:pt x="84" y="35"/>
                        </a:cubicBezTo>
                        <a:cubicBezTo>
                          <a:pt x="84" y="40"/>
                          <a:pt x="83" y="45"/>
                          <a:pt x="80" y="50"/>
                        </a:cubicBezTo>
                        <a:cubicBezTo>
                          <a:pt x="78" y="55"/>
                          <a:pt x="75" y="60"/>
                          <a:pt x="70" y="65"/>
                        </a:cubicBezTo>
                        <a:cubicBezTo>
                          <a:pt x="65" y="70"/>
                          <a:pt x="57" y="78"/>
                          <a:pt x="46" y="87"/>
                        </a:cubicBezTo>
                        <a:cubicBezTo>
                          <a:pt x="37" y="95"/>
                          <a:pt x="31" y="100"/>
                          <a:pt x="28" y="103"/>
                        </a:cubicBezTo>
                        <a:cubicBezTo>
                          <a:pt x="26" y="106"/>
                          <a:pt x="24" y="109"/>
                          <a:pt x="22" y="112"/>
                        </a:cubicBezTo>
                        <a:lnTo>
                          <a:pt x="84" y="112"/>
                        </a:lnTo>
                        <a:close/>
                        <a:moveTo>
                          <a:pt x="107" y="126"/>
                        </a:moveTo>
                        <a:lnTo>
                          <a:pt x="107" y="109"/>
                        </a:lnTo>
                        <a:lnTo>
                          <a:pt x="125" y="109"/>
                        </a:lnTo>
                        <a:lnTo>
                          <a:pt x="125" y="126"/>
                        </a:lnTo>
                        <a:lnTo>
                          <a:pt x="107" y="126"/>
                        </a:lnTo>
                        <a:close/>
                        <a:moveTo>
                          <a:pt x="146" y="64"/>
                        </a:moveTo>
                        <a:cubicBezTo>
                          <a:pt x="146" y="49"/>
                          <a:pt x="148" y="37"/>
                          <a:pt x="151" y="28"/>
                        </a:cubicBezTo>
                        <a:cubicBezTo>
                          <a:pt x="154" y="19"/>
                          <a:pt x="159" y="12"/>
                          <a:pt x="165" y="7"/>
                        </a:cubicBezTo>
                        <a:cubicBezTo>
                          <a:pt x="171" y="2"/>
                          <a:pt x="178" y="0"/>
                          <a:pt x="188" y="0"/>
                        </a:cubicBezTo>
                        <a:cubicBezTo>
                          <a:pt x="194" y="0"/>
                          <a:pt x="200" y="1"/>
                          <a:pt x="205" y="4"/>
                        </a:cubicBezTo>
                        <a:cubicBezTo>
                          <a:pt x="210" y="7"/>
                          <a:pt x="214" y="11"/>
                          <a:pt x="218" y="16"/>
                        </a:cubicBezTo>
                        <a:cubicBezTo>
                          <a:pt x="221" y="21"/>
                          <a:pt x="224" y="27"/>
                          <a:pt x="226" y="34"/>
                        </a:cubicBezTo>
                        <a:cubicBezTo>
                          <a:pt x="228" y="42"/>
                          <a:pt x="229" y="52"/>
                          <a:pt x="229" y="64"/>
                        </a:cubicBezTo>
                        <a:cubicBezTo>
                          <a:pt x="229" y="79"/>
                          <a:pt x="227" y="91"/>
                          <a:pt x="224" y="100"/>
                        </a:cubicBezTo>
                        <a:cubicBezTo>
                          <a:pt x="221" y="109"/>
                          <a:pt x="216" y="116"/>
                          <a:pt x="210" y="121"/>
                        </a:cubicBezTo>
                        <a:cubicBezTo>
                          <a:pt x="204" y="126"/>
                          <a:pt x="197" y="129"/>
                          <a:pt x="188" y="129"/>
                        </a:cubicBezTo>
                        <a:cubicBezTo>
                          <a:pt x="175" y="129"/>
                          <a:pt x="166" y="124"/>
                          <a:pt x="159" y="115"/>
                        </a:cubicBezTo>
                        <a:cubicBezTo>
                          <a:pt x="150" y="105"/>
                          <a:pt x="146" y="88"/>
                          <a:pt x="146" y="64"/>
                        </a:cubicBezTo>
                        <a:close/>
                        <a:moveTo>
                          <a:pt x="162" y="64"/>
                        </a:moveTo>
                        <a:cubicBezTo>
                          <a:pt x="162" y="85"/>
                          <a:pt x="165" y="99"/>
                          <a:pt x="170" y="106"/>
                        </a:cubicBezTo>
                        <a:cubicBezTo>
                          <a:pt x="174" y="112"/>
                          <a:pt x="180" y="116"/>
                          <a:pt x="188" y="116"/>
                        </a:cubicBezTo>
                        <a:cubicBezTo>
                          <a:pt x="195" y="116"/>
                          <a:pt x="200" y="112"/>
                          <a:pt x="205" y="105"/>
                        </a:cubicBezTo>
                        <a:cubicBezTo>
                          <a:pt x="210" y="99"/>
                          <a:pt x="213" y="85"/>
                          <a:pt x="213" y="64"/>
                        </a:cubicBezTo>
                        <a:cubicBezTo>
                          <a:pt x="213" y="43"/>
                          <a:pt x="210" y="30"/>
                          <a:pt x="205" y="23"/>
                        </a:cubicBezTo>
                        <a:cubicBezTo>
                          <a:pt x="200" y="16"/>
                          <a:pt x="194" y="13"/>
                          <a:pt x="187" y="13"/>
                        </a:cubicBezTo>
                        <a:cubicBezTo>
                          <a:pt x="180" y="13"/>
                          <a:pt x="174" y="16"/>
                          <a:pt x="170" y="22"/>
                        </a:cubicBezTo>
                        <a:cubicBezTo>
                          <a:pt x="165" y="29"/>
                          <a:pt x="162" y="43"/>
                          <a:pt x="162" y="64"/>
                        </a:cubicBezTo>
                        <a:close/>
                        <a:moveTo>
                          <a:pt x="242" y="64"/>
                        </a:moveTo>
                        <a:cubicBezTo>
                          <a:pt x="242" y="49"/>
                          <a:pt x="244" y="37"/>
                          <a:pt x="247" y="28"/>
                        </a:cubicBezTo>
                        <a:cubicBezTo>
                          <a:pt x="250" y="19"/>
                          <a:pt x="255" y="12"/>
                          <a:pt x="261" y="7"/>
                        </a:cubicBezTo>
                        <a:cubicBezTo>
                          <a:pt x="267" y="2"/>
                          <a:pt x="274" y="0"/>
                          <a:pt x="284" y="0"/>
                        </a:cubicBezTo>
                        <a:cubicBezTo>
                          <a:pt x="290" y="0"/>
                          <a:pt x="296" y="1"/>
                          <a:pt x="301" y="4"/>
                        </a:cubicBezTo>
                        <a:cubicBezTo>
                          <a:pt x="306" y="7"/>
                          <a:pt x="310" y="11"/>
                          <a:pt x="314" y="16"/>
                        </a:cubicBezTo>
                        <a:cubicBezTo>
                          <a:pt x="317" y="21"/>
                          <a:pt x="320" y="27"/>
                          <a:pt x="322" y="34"/>
                        </a:cubicBezTo>
                        <a:cubicBezTo>
                          <a:pt x="324" y="42"/>
                          <a:pt x="325" y="52"/>
                          <a:pt x="325" y="64"/>
                        </a:cubicBezTo>
                        <a:cubicBezTo>
                          <a:pt x="325" y="79"/>
                          <a:pt x="323" y="91"/>
                          <a:pt x="320" y="100"/>
                        </a:cubicBezTo>
                        <a:cubicBezTo>
                          <a:pt x="317" y="109"/>
                          <a:pt x="312" y="116"/>
                          <a:pt x="306" y="121"/>
                        </a:cubicBezTo>
                        <a:cubicBezTo>
                          <a:pt x="300" y="126"/>
                          <a:pt x="293" y="129"/>
                          <a:pt x="284" y="129"/>
                        </a:cubicBezTo>
                        <a:cubicBezTo>
                          <a:pt x="271" y="129"/>
                          <a:pt x="262" y="124"/>
                          <a:pt x="255" y="115"/>
                        </a:cubicBezTo>
                        <a:cubicBezTo>
                          <a:pt x="246" y="105"/>
                          <a:pt x="242" y="88"/>
                          <a:pt x="242" y="64"/>
                        </a:cubicBezTo>
                        <a:close/>
                        <a:moveTo>
                          <a:pt x="258" y="64"/>
                        </a:moveTo>
                        <a:cubicBezTo>
                          <a:pt x="258" y="85"/>
                          <a:pt x="261" y="99"/>
                          <a:pt x="266" y="106"/>
                        </a:cubicBezTo>
                        <a:cubicBezTo>
                          <a:pt x="270" y="112"/>
                          <a:pt x="276" y="116"/>
                          <a:pt x="284" y="116"/>
                        </a:cubicBezTo>
                        <a:cubicBezTo>
                          <a:pt x="291" y="116"/>
                          <a:pt x="296" y="112"/>
                          <a:pt x="301" y="105"/>
                        </a:cubicBezTo>
                        <a:cubicBezTo>
                          <a:pt x="306" y="99"/>
                          <a:pt x="309" y="85"/>
                          <a:pt x="309" y="64"/>
                        </a:cubicBezTo>
                        <a:cubicBezTo>
                          <a:pt x="309" y="43"/>
                          <a:pt x="306" y="30"/>
                          <a:pt x="301" y="23"/>
                        </a:cubicBezTo>
                        <a:cubicBezTo>
                          <a:pt x="296" y="16"/>
                          <a:pt x="290" y="13"/>
                          <a:pt x="283" y="13"/>
                        </a:cubicBezTo>
                        <a:cubicBezTo>
                          <a:pt x="276" y="13"/>
                          <a:pt x="270" y="16"/>
                          <a:pt x="266" y="22"/>
                        </a:cubicBezTo>
                        <a:cubicBezTo>
                          <a:pt x="261" y="29"/>
                          <a:pt x="258" y="43"/>
                          <a:pt x="258" y="64"/>
                        </a:cubicBez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1" name="Rectangle 240"/>
                  <p:cNvSpPr>
                    <a:spLocks noChangeArrowheads="1"/>
                  </p:cNvSpPr>
                  <p:nvPr/>
                </p:nvSpPr>
                <p:spPr bwMode="auto">
                  <a:xfrm>
                    <a:off x="10385425" y="8499475"/>
                    <a:ext cx="1733550" cy="2032000"/>
                  </a:xfrm>
                  <a:prstGeom prst="rect">
                    <a:avLst/>
                  </a:prstGeom>
                  <a:solidFill>
                    <a:srgbClr val="FABF8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2" name="Rectangle 241"/>
                  <p:cNvSpPr>
                    <a:spLocks noChangeArrowheads="1"/>
                  </p:cNvSpPr>
                  <p:nvPr/>
                </p:nvSpPr>
                <p:spPr bwMode="auto">
                  <a:xfrm>
                    <a:off x="12698413" y="8013700"/>
                    <a:ext cx="1733550" cy="2517775"/>
                  </a:xfrm>
                  <a:prstGeom prst="rect">
                    <a:avLst/>
                  </a:prstGeom>
                  <a:solidFill>
                    <a:srgbClr val="26BB0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122" name="Freeform 242"/>
                <p:cNvSpPr>
                  <a:spLocks/>
                </p:cNvSpPr>
                <p:nvPr/>
              </p:nvSpPr>
              <p:spPr bwMode="auto">
                <a:xfrm>
                  <a:off x="11074400" y="8347075"/>
                  <a:ext cx="357188" cy="304800"/>
                </a:xfrm>
                <a:custGeom>
                  <a:avLst/>
                  <a:gdLst/>
                  <a:ahLst/>
                  <a:cxnLst>
                    <a:cxn ang="0">
                      <a:pos x="0" y="479"/>
                    </a:cxn>
                    <a:cxn ang="0">
                      <a:pos x="282" y="479"/>
                    </a:cxn>
                    <a:cxn ang="0">
                      <a:pos x="282" y="0"/>
                    </a:cxn>
                    <a:cxn ang="0">
                      <a:pos x="0" y="0"/>
                    </a:cxn>
                    <a:cxn ang="0">
                      <a:pos x="564" y="0"/>
                    </a:cxn>
                    <a:cxn ang="0">
                      <a:pos x="282" y="0"/>
                    </a:cxn>
                    <a:cxn ang="0">
                      <a:pos x="282" y="479"/>
                    </a:cxn>
                    <a:cxn ang="0">
                      <a:pos x="564" y="479"/>
                    </a:cxn>
                    <a:cxn ang="0">
                      <a:pos x="0" y="479"/>
                    </a:cxn>
                  </a:cxnLst>
                  <a:rect l="0" t="0" r="r" b="b"/>
                  <a:pathLst>
                    <a:path w="564" h="479">
                      <a:moveTo>
                        <a:pt x="0" y="479"/>
                      </a:moveTo>
                      <a:lnTo>
                        <a:pt x="282" y="479"/>
                      </a:lnTo>
                      <a:lnTo>
                        <a:pt x="282" y="0"/>
                      </a:lnTo>
                      <a:lnTo>
                        <a:pt x="0" y="0"/>
                      </a:lnTo>
                      <a:lnTo>
                        <a:pt x="564" y="0"/>
                      </a:lnTo>
                      <a:lnTo>
                        <a:pt x="282" y="0"/>
                      </a:lnTo>
                      <a:lnTo>
                        <a:pt x="282" y="479"/>
                      </a:lnTo>
                      <a:lnTo>
                        <a:pt x="564" y="479"/>
                      </a:lnTo>
                      <a:lnTo>
                        <a:pt x="0" y="479"/>
                      </a:lnTo>
                      <a:close/>
                    </a:path>
                  </a:pathLst>
                </a:custGeom>
                <a:noFill/>
                <a:ln w="1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3" name="Freeform 243"/>
                <p:cNvSpPr>
                  <a:spLocks/>
                </p:cNvSpPr>
                <p:nvPr/>
              </p:nvSpPr>
              <p:spPr bwMode="auto">
                <a:xfrm>
                  <a:off x="13385800" y="7748588"/>
                  <a:ext cx="358775" cy="528637"/>
                </a:xfrm>
                <a:custGeom>
                  <a:avLst/>
                  <a:gdLst/>
                  <a:ahLst/>
                  <a:cxnLst>
                    <a:cxn ang="0">
                      <a:pos x="0" y="833"/>
                    </a:cxn>
                    <a:cxn ang="0">
                      <a:pos x="283" y="833"/>
                    </a:cxn>
                    <a:cxn ang="0">
                      <a:pos x="283" y="0"/>
                    </a:cxn>
                    <a:cxn ang="0">
                      <a:pos x="0" y="0"/>
                    </a:cxn>
                    <a:cxn ang="0">
                      <a:pos x="565" y="0"/>
                    </a:cxn>
                    <a:cxn ang="0">
                      <a:pos x="283" y="0"/>
                    </a:cxn>
                    <a:cxn ang="0">
                      <a:pos x="283" y="833"/>
                    </a:cxn>
                    <a:cxn ang="0">
                      <a:pos x="565" y="833"/>
                    </a:cxn>
                    <a:cxn ang="0">
                      <a:pos x="0" y="833"/>
                    </a:cxn>
                  </a:cxnLst>
                  <a:rect l="0" t="0" r="r" b="b"/>
                  <a:pathLst>
                    <a:path w="565" h="833">
                      <a:moveTo>
                        <a:pt x="0" y="833"/>
                      </a:moveTo>
                      <a:lnTo>
                        <a:pt x="283" y="833"/>
                      </a:lnTo>
                      <a:lnTo>
                        <a:pt x="283" y="0"/>
                      </a:lnTo>
                      <a:lnTo>
                        <a:pt x="0" y="0"/>
                      </a:lnTo>
                      <a:lnTo>
                        <a:pt x="565" y="0"/>
                      </a:lnTo>
                      <a:lnTo>
                        <a:pt x="283" y="0"/>
                      </a:lnTo>
                      <a:lnTo>
                        <a:pt x="283" y="833"/>
                      </a:lnTo>
                      <a:lnTo>
                        <a:pt x="565" y="833"/>
                      </a:lnTo>
                      <a:lnTo>
                        <a:pt x="0" y="833"/>
                      </a:lnTo>
                      <a:close/>
                    </a:path>
                  </a:pathLst>
                </a:custGeom>
                <a:noFill/>
                <a:ln w="1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grpSp>
      <p:sp>
        <p:nvSpPr>
          <p:cNvPr id="64" name="Rectangle 11"/>
          <p:cNvSpPr>
            <a:spLocks noChangeArrowheads="1"/>
          </p:cNvSpPr>
          <p:nvPr/>
        </p:nvSpPr>
        <p:spPr bwMode="auto">
          <a:xfrm>
            <a:off x="228600" y="14173200"/>
            <a:ext cx="7696200" cy="2971800"/>
          </a:xfrm>
          <a:prstGeom prst="rect">
            <a:avLst/>
          </a:prstGeom>
          <a:noFill/>
          <a:ln w="127000" cmpd="thickThin">
            <a:solidFill>
              <a:srgbClr val="FF0000"/>
            </a:solidFill>
            <a:miter lim="800000"/>
            <a:headEnd/>
            <a:tailEnd/>
          </a:ln>
        </p:spPr>
        <p:txBody>
          <a:bodyPr lIns="480576" tIns="240293" rIns="480576" bIns="240293" anchor="ctr"/>
          <a:lstStyle/>
          <a:p>
            <a:pPr algn="ctr" eaLnBrk="0" hangingPunct="0"/>
            <a:r>
              <a:rPr lang="en-US" sz="8000">
                <a:latin typeface="Bodoni Bd BT" pitchFamily="18" charset="0"/>
              </a:rPr>
              <a:t/>
            </a:r>
            <a:br>
              <a:rPr lang="en-US" sz="8000">
                <a:latin typeface="Bodoni Bd BT" pitchFamily="18" charset="0"/>
              </a:rPr>
            </a:br>
            <a:r>
              <a:rPr lang="en-US" sz="5300">
                <a:solidFill>
                  <a:schemeClr val="accent1"/>
                </a:solidFill>
                <a:latin typeface="Bodoni Bd BT" pitchFamily="18" charset="0"/>
              </a:rPr>
              <a:t/>
            </a:r>
            <a:br>
              <a:rPr lang="en-US" sz="5300">
                <a:solidFill>
                  <a:schemeClr val="accent1"/>
                </a:solidFill>
                <a:latin typeface="Bodoni Bd BT" pitchFamily="18" charset="0"/>
              </a:rPr>
            </a:br>
            <a:endParaRPr lang="en-US" sz="5300">
              <a:solidFill>
                <a:schemeClr val="accent1"/>
              </a:solidFill>
              <a:latin typeface="Bodoni Bd BT" pitchFamily="18" charset="0"/>
            </a:endParaRPr>
          </a:p>
        </p:txBody>
      </p:sp>
      <p:sp>
        <p:nvSpPr>
          <p:cNvPr id="65" name="TextBox 30"/>
          <p:cNvSpPr txBox="1">
            <a:spLocks noChangeArrowheads="1"/>
          </p:cNvSpPr>
          <p:nvPr/>
        </p:nvSpPr>
        <p:spPr bwMode="auto">
          <a:xfrm>
            <a:off x="304800" y="11658599"/>
            <a:ext cx="7543800" cy="400110"/>
          </a:xfrm>
          <a:prstGeom prst="rect">
            <a:avLst/>
          </a:prstGeom>
          <a:noFill/>
          <a:ln w="9525">
            <a:noFill/>
            <a:miter lim="800000"/>
            <a:headEnd/>
            <a:tailEnd/>
          </a:ln>
        </p:spPr>
        <p:txBody>
          <a:bodyPr wrap="square">
            <a:spAutoFit/>
          </a:bodyPr>
          <a:lstStyle/>
          <a:p>
            <a:pPr algn="ctr"/>
            <a:r>
              <a:rPr lang="en-US" sz="2000" b="1" i="1" dirty="0">
                <a:latin typeface="Times New Roman" charset="0"/>
                <a:cs typeface="Times New Roman" charset="0"/>
              </a:rPr>
              <a:t> </a:t>
            </a:r>
            <a:r>
              <a:rPr lang="en-US" sz="1800" b="1" i="1" dirty="0">
                <a:latin typeface="Times New Roman" charset="0"/>
                <a:cs typeface="Times New Roman" charset="0"/>
              </a:rPr>
              <a:t>Assessments</a:t>
            </a:r>
            <a:endParaRPr lang="en-US" sz="1800" dirty="0"/>
          </a:p>
        </p:txBody>
      </p:sp>
      <p:sp>
        <p:nvSpPr>
          <p:cNvPr id="66" name="TextBox 38"/>
          <p:cNvSpPr txBox="1">
            <a:spLocks noChangeArrowheads="1"/>
          </p:cNvSpPr>
          <p:nvPr/>
        </p:nvSpPr>
        <p:spPr bwMode="auto">
          <a:xfrm>
            <a:off x="304800" y="14621976"/>
            <a:ext cx="7620000" cy="2185214"/>
          </a:xfrm>
          <a:prstGeom prst="rect">
            <a:avLst/>
          </a:prstGeom>
          <a:noFill/>
          <a:ln w="9525">
            <a:noFill/>
            <a:miter lim="800000"/>
            <a:headEnd/>
            <a:tailEnd/>
          </a:ln>
        </p:spPr>
        <p:txBody>
          <a:bodyPr wrap="square">
            <a:spAutoFit/>
          </a:bodyPr>
          <a:lstStyle/>
          <a:p>
            <a:r>
              <a:rPr lang="en-US" sz="1700" dirty="0" smtClean="0">
                <a:latin typeface="Times New Roman"/>
                <a:cs typeface="Times New Roman"/>
              </a:rPr>
              <a:t>Consumers who were part of CART for only the development of the protocol had a mean empowerment scale score of 1.79 (std = 0.11), whereas consumers who were members of CART during the development &amp; implementation of the protocol had a mean empowerment scale score of 2.22 (std = 0.15).  As hypothesized, those who were involved in both the development and implementation of the protocol, had significantly higher mean scores on the Empowerment Scale compared to consumers who were part of CART only during the development of the protocol (t(7) = -5.08, p = 0.001). </a:t>
            </a:r>
            <a:endParaRPr lang="en-US" sz="1700" dirty="0">
              <a:latin typeface="Times New Roman"/>
              <a:cs typeface="Times New Roman"/>
            </a:endParaRPr>
          </a:p>
        </p:txBody>
      </p:sp>
      <p:graphicFrame>
        <p:nvGraphicFramePr>
          <p:cNvPr id="74" name="Table 73"/>
          <p:cNvGraphicFramePr>
            <a:graphicFrameLocks noGrp="1"/>
          </p:cNvGraphicFramePr>
          <p:nvPr/>
        </p:nvGraphicFramePr>
        <p:xfrm>
          <a:off x="9372600" y="2286000"/>
          <a:ext cx="5669280" cy="1525524"/>
        </p:xfrm>
        <a:graphic>
          <a:graphicData uri="http://schemas.openxmlformats.org/drawingml/2006/table">
            <a:tbl>
              <a:tblPr/>
              <a:tblGrid>
                <a:gridCol w="171450"/>
                <a:gridCol w="2526030"/>
                <a:gridCol w="1085850"/>
                <a:gridCol w="685800"/>
                <a:gridCol w="1028700"/>
                <a:gridCol w="171450"/>
              </a:tblGrid>
              <a:tr h="274320">
                <a:tc>
                  <a:txBody>
                    <a:bodyPr/>
                    <a:lstStyle/>
                    <a:p>
                      <a:pPr marL="0" marR="0" algn="l">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4">
                  <a:txBody>
                    <a:bodyPr/>
                    <a:lstStyle/>
                    <a:p>
                      <a:pPr marL="0" marR="0" algn="l">
                        <a:lnSpc>
                          <a:spcPct val="115000"/>
                        </a:lnSpc>
                        <a:spcBef>
                          <a:spcPts val="0"/>
                        </a:spcBef>
                        <a:spcAft>
                          <a:spcPts val="0"/>
                        </a:spcAft>
                      </a:pPr>
                      <a:r>
                        <a:rPr lang="en-US" sz="1400">
                          <a:latin typeface="Times New Roman"/>
                          <a:ea typeface="Calibri"/>
                          <a:cs typeface="Times New Roman"/>
                        </a:rPr>
                        <a:t>Table 1.  Summary of Empowerment Scale Scores and Participation</a:t>
                      </a:r>
                      <a:endParaRPr lang="en-US" sz="11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l">
                        <a:lnSpc>
                          <a:spcPct val="115000"/>
                        </a:lnSpc>
                        <a:spcBef>
                          <a:spcPts val="0"/>
                        </a:spcBef>
                        <a:spcAft>
                          <a:spcPts val="0"/>
                        </a:spcAft>
                      </a:pPr>
                      <a:endParaRPr lang="en-US" sz="1400">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74320">
                <a:tc>
                  <a:txBody>
                    <a:bodyPr/>
                    <a:lstStyle/>
                    <a:p>
                      <a:pPr marL="0" marR="0" algn="l">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l">
                        <a:lnSpc>
                          <a:spcPct val="115000"/>
                        </a:lnSpc>
                        <a:spcBef>
                          <a:spcPts val="0"/>
                        </a:spcBef>
                        <a:spcAft>
                          <a:spcPts val="0"/>
                        </a:spcAft>
                      </a:pPr>
                      <a:r>
                        <a:rPr lang="en-US" sz="1400">
                          <a:latin typeface="Times New Roman"/>
                          <a:ea typeface="Calibri"/>
                          <a:cs typeface="Times New Roman"/>
                        </a:rPr>
                        <a:t>Variable</a:t>
                      </a:r>
                      <a:endParaRPr lang="en-US" sz="110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latin typeface="Times New Roman"/>
                          <a:ea typeface="Calibri"/>
                          <a:cs typeface="Times New Roman"/>
                        </a:rPr>
                        <a:t>Mean</a:t>
                      </a:r>
                      <a:endParaRPr lang="en-US" sz="11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Std</a:t>
                      </a:r>
                      <a:endParaRPr lang="en-US" sz="11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n</a:t>
                      </a:r>
                      <a:endParaRPr lang="en-US" sz="11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365760">
                <a:tc>
                  <a:txBody>
                    <a:bodyPr/>
                    <a:lstStyle/>
                    <a:p>
                      <a:pPr marL="0" marR="0" algn="l">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r">
                        <a:lnSpc>
                          <a:spcPct val="115000"/>
                        </a:lnSpc>
                        <a:spcBef>
                          <a:spcPts val="0"/>
                        </a:spcBef>
                        <a:spcAft>
                          <a:spcPts val="0"/>
                        </a:spcAft>
                      </a:pPr>
                      <a:r>
                        <a:rPr lang="en-US" sz="1400">
                          <a:latin typeface="Times New Roman"/>
                          <a:ea typeface="Calibri"/>
                          <a:cs typeface="Times New Roman"/>
                        </a:rPr>
                        <a:t>Development Only</a:t>
                      </a:r>
                      <a:endParaRPr lang="en-US" sz="11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latin typeface="Times New Roman"/>
                          <a:ea typeface="Calibri"/>
                          <a:cs typeface="Times New Roman"/>
                        </a:rPr>
                        <a:t>1.79</a:t>
                      </a:r>
                      <a:endParaRPr lang="en-US" sz="11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latin typeface="Times New Roman"/>
                          <a:ea typeface="Calibri"/>
                          <a:cs typeface="Times New Roman"/>
                        </a:rPr>
                        <a:t>0.11</a:t>
                      </a:r>
                      <a:endParaRPr lang="en-US" sz="11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latin typeface="Times New Roman"/>
                          <a:ea typeface="Calibri"/>
                          <a:cs typeface="Times New Roman"/>
                        </a:rPr>
                        <a:t>5</a:t>
                      </a:r>
                      <a:endParaRPr lang="en-US" sz="11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15000"/>
                        </a:lnSpc>
                        <a:spcBef>
                          <a:spcPts val="0"/>
                        </a:spcBef>
                        <a:spcAft>
                          <a:spcPts val="0"/>
                        </a:spcAft>
                      </a:pPr>
                      <a:endParaRPr lang="en-US" sz="1400">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365760">
                <a:tc>
                  <a:txBody>
                    <a:bodyPr/>
                    <a:lstStyle/>
                    <a:p>
                      <a:pPr marL="0" marR="0" algn="l">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r">
                        <a:lnSpc>
                          <a:spcPct val="115000"/>
                        </a:lnSpc>
                        <a:spcBef>
                          <a:spcPts val="0"/>
                        </a:spcBef>
                        <a:spcAft>
                          <a:spcPts val="0"/>
                        </a:spcAft>
                      </a:pPr>
                      <a:r>
                        <a:rPr lang="en-US" sz="1400">
                          <a:latin typeface="Times New Roman"/>
                          <a:ea typeface="Calibri"/>
                          <a:cs typeface="Times New Roman"/>
                        </a:rPr>
                        <a:t>Development &amp; Implementation</a:t>
                      </a:r>
                      <a:endParaRPr lang="en-US" sz="11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2.22</a:t>
                      </a:r>
                      <a:endParaRPr lang="en-US" sz="11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0.15</a:t>
                      </a:r>
                      <a:endParaRPr lang="en-US" sz="11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4</a:t>
                      </a:r>
                      <a:endParaRPr lang="en-US" sz="11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182880">
                <a:tc>
                  <a:txBody>
                    <a:bodyPr/>
                    <a:lstStyle/>
                    <a:p>
                      <a:pPr marL="0" marR="0" algn="l">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Times New Roman"/>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l">
                        <a:lnSpc>
                          <a:spcPct val="115000"/>
                        </a:lnSpc>
                        <a:spcBef>
                          <a:spcPts val="0"/>
                        </a:spcBef>
                        <a:spcAft>
                          <a:spcPts val="0"/>
                        </a:spcAft>
                      </a:pPr>
                      <a:endParaRPr lang="en-US" sz="1400">
                        <a:latin typeface="Times New Roman"/>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l">
                        <a:lnSpc>
                          <a:spcPct val="115000"/>
                        </a:lnSpc>
                        <a:spcBef>
                          <a:spcPts val="0"/>
                        </a:spcBef>
                        <a:spcAft>
                          <a:spcPts val="0"/>
                        </a:spcAft>
                      </a:pPr>
                      <a:endParaRPr lang="en-US" sz="1400" dirty="0">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75" name="Table 74"/>
          <p:cNvGraphicFramePr>
            <a:graphicFrameLocks noGrp="1"/>
          </p:cNvGraphicFramePr>
          <p:nvPr/>
        </p:nvGraphicFramePr>
        <p:xfrm>
          <a:off x="10515600" y="3886200"/>
          <a:ext cx="3725274" cy="1735836"/>
        </p:xfrm>
        <a:graphic>
          <a:graphicData uri="http://schemas.openxmlformats.org/drawingml/2006/table">
            <a:tbl>
              <a:tblPr/>
              <a:tblGrid>
                <a:gridCol w="171450"/>
                <a:gridCol w="1154430"/>
                <a:gridCol w="313872"/>
                <a:gridCol w="313872"/>
                <a:gridCol w="800100"/>
                <a:gridCol w="800100"/>
                <a:gridCol w="171450"/>
              </a:tblGrid>
              <a:tr h="274320">
                <a:tc>
                  <a:txBody>
                    <a:bodyPr/>
                    <a:lstStyle/>
                    <a:p>
                      <a:pPr marL="0" marR="0" algn="l">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5">
                  <a:txBody>
                    <a:bodyPr/>
                    <a:lstStyle/>
                    <a:p>
                      <a:pPr marL="0" marR="0" algn="l">
                        <a:lnSpc>
                          <a:spcPct val="115000"/>
                        </a:lnSpc>
                        <a:spcBef>
                          <a:spcPts val="0"/>
                        </a:spcBef>
                        <a:spcAft>
                          <a:spcPts val="0"/>
                        </a:spcAft>
                      </a:pPr>
                      <a:r>
                        <a:rPr lang="en-US" sz="1400" dirty="0">
                          <a:latin typeface="Times New Roman"/>
                          <a:ea typeface="Calibri"/>
                          <a:cs typeface="Times New Roman"/>
                        </a:rPr>
                        <a:t>Table 2.  Demographics </a:t>
                      </a:r>
                      <a:r>
                        <a:rPr lang="en-US" sz="1400" dirty="0" smtClean="0">
                          <a:latin typeface="Times New Roman"/>
                          <a:ea typeface="Calibri"/>
                          <a:cs typeface="Times New Roman"/>
                        </a:rPr>
                        <a:t>of Participants</a:t>
                      </a:r>
                      <a:endParaRPr lang="en-US" sz="1100" dirty="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l">
                        <a:lnSpc>
                          <a:spcPct val="115000"/>
                        </a:lnSpc>
                        <a:spcBef>
                          <a:spcPts val="0"/>
                        </a:spcBef>
                        <a:spcAft>
                          <a:spcPts val="0"/>
                        </a:spcAft>
                      </a:pPr>
                      <a:endParaRPr lang="en-US" sz="1400">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74320">
                <a:tc>
                  <a:txBody>
                    <a:bodyPr/>
                    <a:lstStyle/>
                    <a:p>
                      <a:pPr marL="0" marR="0" algn="l">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l">
                        <a:lnSpc>
                          <a:spcPct val="115000"/>
                        </a:lnSpc>
                        <a:spcBef>
                          <a:spcPts val="0"/>
                        </a:spcBef>
                        <a:spcAft>
                          <a:spcPts val="0"/>
                        </a:spcAft>
                      </a:pPr>
                      <a:r>
                        <a:rPr lang="en-US" sz="1400">
                          <a:latin typeface="Times New Roman"/>
                          <a:ea typeface="Calibri"/>
                          <a:cs typeface="Times New Roman"/>
                        </a:rPr>
                        <a:t>Variable</a:t>
                      </a:r>
                      <a:endParaRPr lang="en-US" sz="110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marL="0" marR="0" algn="ctr">
                        <a:lnSpc>
                          <a:spcPct val="115000"/>
                        </a:lnSpc>
                        <a:spcBef>
                          <a:spcPts val="0"/>
                        </a:spcBef>
                        <a:spcAft>
                          <a:spcPts val="0"/>
                        </a:spcAft>
                      </a:pPr>
                      <a:r>
                        <a:rPr lang="en-US" sz="1400">
                          <a:latin typeface="Times New Roman"/>
                          <a:ea typeface="Calibri"/>
                          <a:cs typeface="Times New Roman"/>
                        </a:rPr>
                        <a:t>Mean</a:t>
                      </a:r>
                      <a:endParaRPr lang="en-US" sz="11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1400">
                          <a:latin typeface="Times New Roman"/>
                          <a:ea typeface="Calibri"/>
                          <a:cs typeface="Times New Roman"/>
                        </a:rPr>
                        <a:t>Std</a:t>
                      </a:r>
                      <a:endParaRPr lang="en-US" sz="11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n</a:t>
                      </a:r>
                      <a:endParaRPr lang="en-US" sz="11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365760">
                <a:tc>
                  <a:txBody>
                    <a:bodyPr/>
                    <a:lstStyle/>
                    <a:p>
                      <a:pPr marL="0" marR="0" algn="l">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r">
                        <a:lnSpc>
                          <a:spcPct val="115000"/>
                        </a:lnSpc>
                        <a:spcBef>
                          <a:spcPts val="0"/>
                        </a:spcBef>
                        <a:spcAft>
                          <a:spcPts val="0"/>
                        </a:spcAft>
                      </a:pPr>
                      <a:r>
                        <a:rPr lang="en-US" sz="1400">
                          <a:latin typeface="Times New Roman"/>
                          <a:ea typeface="Calibri"/>
                          <a:cs typeface="Times New Roman"/>
                        </a:rPr>
                        <a:t>Age</a:t>
                      </a:r>
                      <a:endParaRPr lang="en-US" sz="1100">
                        <a:latin typeface="Calibri"/>
                        <a:ea typeface="Calibri"/>
                        <a:cs typeface="Times New Roman"/>
                      </a:endParaRPr>
                    </a:p>
                  </a:txBody>
                  <a:tcPr marL="68580" marR="68580" marT="0" marB="0" anchor="ctr">
                    <a:lnL>
                      <a:noFill/>
                    </a:lnL>
                    <a:lnR>
                      <a:noFill/>
                    </a:lnR>
                    <a:lnT>
                      <a:noFill/>
                    </a:lnT>
                    <a:lnB>
                      <a:noFill/>
                    </a:lnB>
                  </a:tcPr>
                </a:tc>
                <a:tc gridSpan="2">
                  <a:txBody>
                    <a:bodyPr/>
                    <a:lstStyle/>
                    <a:p>
                      <a:pPr marL="0" marR="0" algn="ctr">
                        <a:lnSpc>
                          <a:spcPct val="115000"/>
                        </a:lnSpc>
                        <a:spcBef>
                          <a:spcPts val="0"/>
                        </a:spcBef>
                        <a:spcAft>
                          <a:spcPts val="0"/>
                        </a:spcAft>
                      </a:pPr>
                      <a:r>
                        <a:rPr lang="en-US" sz="1400">
                          <a:latin typeface="Times New Roman"/>
                          <a:ea typeface="Calibri"/>
                          <a:cs typeface="Times New Roman"/>
                        </a:rPr>
                        <a:t>44.89</a:t>
                      </a:r>
                      <a:endParaRPr lang="en-US" sz="11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400">
                          <a:latin typeface="Times New Roman"/>
                          <a:ea typeface="Calibri"/>
                          <a:cs typeface="Times New Roman"/>
                        </a:rPr>
                        <a:t>8.74</a:t>
                      </a:r>
                      <a:endParaRPr lang="en-US" sz="11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latin typeface="Times New Roman"/>
                          <a:ea typeface="Calibri"/>
                          <a:cs typeface="Times New Roman"/>
                        </a:rPr>
                        <a:t>9</a:t>
                      </a:r>
                      <a:endParaRPr lang="en-US" sz="11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15000"/>
                        </a:lnSpc>
                        <a:spcBef>
                          <a:spcPts val="0"/>
                        </a:spcBef>
                        <a:spcAft>
                          <a:spcPts val="0"/>
                        </a:spcAft>
                      </a:pPr>
                      <a:endParaRPr lang="en-US" sz="1400">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182880">
                <a:tc>
                  <a:txBody>
                    <a:bodyPr/>
                    <a:lstStyle/>
                    <a:p>
                      <a:pPr marL="0" marR="0" algn="l">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r">
                        <a:lnSpc>
                          <a:spcPct val="115000"/>
                        </a:lnSpc>
                        <a:spcBef>
                          <a:spcPts val="0"/>
                        </a:spcBef>
                        <a:spcAft>
                          <a:spcPts val="0"/>
                        </a:spcAft>
                      </a:pPr>
                      <a:r>
                        <a:rPr lang="en-US" sz="1400">
                          <a:latin typeface="Times New Roman"/>
                          <a:ea typeface="Calibri"/>
                          <a:cs typeface="Times New Roman"/>
                        </a:rPr>
                        <a:t>Sex</a:t>
                      </a:r>
                      <a:r>
                        <a:rPr lang="en-US" sz="1400" baseline="30000">
                          <a:latin typeface="Times New Roman"/>
                          <a:ea typeface="Calibri"/>
                          <a:cs typeface="Times New Roman"/>
                        </a:rPr>
                        <a:t>a</a:t>
                      </a:r>
                      <a:endParaRPr lang="en-US" sz="1100">
                        <a:latin typeface="Calibri"/>
                        <a:ea typeface="Calibri"/>
                        <a:cs typeface="Times New Roman"/>
                      </a:endParaRPr>
                    </a:p>
                  </a:txBody>
                  <a:tcPr marL="68580" marR="68580" marT="0" marB="0" anchor="ctr">
                    <a:lnL>
                      <a:noFill/>
                    </a:lnL>
                    <a:lnR>
                      <a:noFill/>
                    </a:lnR>
                    <a:lnT>
                      <a:noFill/>
                    </a:lnT>
                    <a:lnB>
                      <a:noFill/>
                    </a:lnB>
                  </a:tcPr>
                </a:tc>
                <a:tc gridSpan="2">
                  <a:txBody>
                    <a:bodyPr/>
                    <a:lstStyle/>
                    <a:p>
                      <a:pPr marL="0" marR="0" algn="ctr">
                        <a:lnSpc>
                          <a:spcPct val="115000"/>
                        </a:lnSpc>
                        <a:spcBef>
                          <a:spcPts val="0"/>
                        </a:spcBef>
                        <a:spcAft>
                          <a:spcPts val="0"/>
                        </a:spcAft>
                      </a:pPr>
                      <a:r>
                        <a:rPr lang="en-US" sz="1400">
                          <a:latin typeface="Times New Roman"/>
                          <a:ea typeface="Calibri"/>
                          <a:cs typeface="Times New Roman"/>
                        </a:rPr>
                        <a:t>2</a:t>
                      </a:r>
                      <a:endParaRPr lang="en-US" sz="1100">
                        <a:latin typeface="Calibri"/>
                        <a:ea typeface="Calibri"/>
                        <a:cs typeface="Times New Roman"/>
                      </a:endParaRPr>
                    </a:p>
                  </a:txBody>
                  <a:tcPr marL="68580" marR="68580" marT="0" marB="0" anchor="ctr">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400">
                          <a:latin typeface="Times New Roman"/>
                          <a:ea typeface="Calibri"/>
                          <a:cs typeface="Times New Roman"/>
                        </a:rPr>
                        <a:t>0.00</a:t>
                      </a:r>
                      <a:endParaRPr lang="en-US" sz="11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latin typeface="Times New Roman"/>
                          <a:ea typeface="Calibri"/>
                          <a:cs typeface="Times New Roman"/>
                        </a:rPr>
                        <a:t>9</a:t>
                      </a:r>
                      <a:endParaRPr lang="en-US" sz="11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l">
                        <a:lnSpc>
                          <a:spcPct val="115000"/>
                        </a:lnSpc>
                        <a:spcBef>
                          <a:spcPts val="0"/>
                        </a:spcBef>
                        <a:spcAft>
                          <a:spcPts val="0"/>
                        </a:spcAft>
                      </a:pPr>
                      <a:endParaRPr lang="en-US" sz="1400">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365760">
                <a:tc>
                  <a:txBody>
                    <a:bodyPr/>
                    <a:lstStyle/>
                    <a:p>
                      <a:pPr marL="0" marR="0" algn="l">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r">
                        <a:lnSpc>
                          <a:spcPct val="115000"/>
                        </a:lnSpc>
                        <a:spcBef>
                          <a:spcPts val="0"/>
                        </a:spcBef>
                        <a:spcAft>
                          <a:spcPts val="0"/>
                        </a:spcAft>
                      </a:pPr>
                      <a:r>
                        <a:rPr lang="en-US" sz="1400">
                          <a:latin typeface="Times New Roman"/>
                          <a:ea typeface="Calibri"/>
                          <a:cs typeface="Times New Roman"/>
                        </a:rPr>
                        <a:t>Ethnicity</a:t>
                      </a:r>
                      <a:r>
                        <a:rPr lang="en-US" sz="1400" baseline="30000">
                          <a:latin typeface="Times New Roman"/>
                          <a:ea typeface="Calibri"/>
                          <a:cs typeface="Times New Roman"/>
                        </a:rPr>
                        <a:t>b</a:t>
                      </a:r>
                      <a:endParaRPr lang="en-US" sz="11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400">
                          <a:latin typeface="Times New Roman"/>
                          <a:ea typeface="Calibri"/>
                          <a:cs typeface="Times New Roman"/>
                        </a:rPr>
                        <a:t>1</a:t>
                      </a:r>
                      <a:endParaRPr lang="en-US" sz="11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1400">
                          <a:latin typeface="Times New Roman"/>
                          <a:ea typeface="Calibri"/>
                          <a:cs typeface="Times New Roman"/>
                        </a:rPr>
                        <a:t>0.00</a:t>
                      </a:r>
                      <a:endParaRPr lang="en-US" sz="11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9</a:t>
                      </a:r>
                      <a:endParaRPr lang="en-US" sz="11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182880">
                <a:tc>
                  <a:txBody>
                    <a:bodyPr/>
                    <a:lstStyle/>
                    <a:p>
                      <a:pPr marL="0" marR="0" algn="l">
                        <a:lnSpc>
                          <a:spcPct val="115000"/>
                        </a:lnSpc>
                        <a:spcBef>
                          <a:spcPts val="0"/>
                        </a:spcBef>
                        <a:spcAft>
                          <a:spcPts val="0"/>
                        </a:spcAft>
                      </a:pPr>
                      <a:endParaRPr lang="en-US"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gridSpan="2">
                  <a:txBody>
                    <a:bodyPr/>
                    <a:lstStyle/>
                    <a:p>
                      <a:pPr marL="0" marR="0" algn="l">
                        <a:lnSpc>
                          <a:spcPct val="115000"/>
                        </a:lnSpc>
                        <a:spcBef>
                          <a:spcPts val="0"/>
                        </a:spcBef>
                        <a:spcAft>
                          <a:spcPts val="0"/>
                        </a:spcAft>
                      </a:pPr>
                      <a:r>
                        <a:rPr lang="en-US" sz="1200" baseline="30000">
                          <a:latin typeface="Times New Roman"/>
                          <a:ea typeface="Calibri"/>
                          <a:cs typeface="Times New Roman"/>
                        </a:rPr>
                        <a:t>a </a:t>
                      </a:r>
                      <a:r>
                        <a:rPr lang="en-US" sz="1200">
                          <a:latin typeface="Times New Roman"/>
                          <a:ea typeface="Calibri"/>
                          <a:cs typeface="Times New Roman"/>
                        </a:rPr>
                        <a:t>Male=1, Female=2</a:t>
                      </a:r>
                      <a:endParaRPr lang="en-US" sz="110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marL="0" marR="0" algn="l">
                        <a:lnSpc>
                          <a:spcPct val="115000"/>
                        </a:lnSpc>
                        <a:spcBef>
                          <a:spcPts val="0"/>
                        </a:spcBef>
                        <a:spcAft>
                          <a:spcPts val="0"/>
                        </a:spcAft>
                      </a:pPr>
                      <a:r>
                        <a:rPr lang="en-US" sz="1200" baseline="30000">
                          <a:latin typeface="Times New Roman"/>
                          <a:ea typeface="Calibri"/>
                          <a:cs typeface="Times New Roman"/>
                        </a:rPr>
                        <a:t>b </a:t>
                      </a:r>
                      <a:r>
                        <a:rPr lang="en-US" sz="1200">
                          <a:latin typeface="Times New Roman"/>
                          <a:ea typeface="Calibri"/>
                          <a:cs typeface="Times New Roman"/>
                        </a:rPr>
                        <a:t>Caucasian=1</a:t>
                      </a:r>
                      <a:endParaRPr lang="en-US" sz="110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l">
                        <a:lnSpc>
                          <a:spcPct val="115000"/>
                        </a:lnSpc>
                        <a:spcBef>
                          <a:spcPts val="0"/>
                        </a:spcBef>
                        <a:spcAft>
                          <a:spcPts val="0"/>
                        </a:spcAft>
                      </a:pPr>
                      <a:endParaRPr lang="en-US" sz="1200" dirty="0">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925</Words>
  <Application>Microsoft Office PowerPoint</Application>
  <PresentationFormat>Custom</PresentationFormat>
  <Paragraphs>73</Paragraphs>
  <Slides>1</Slides>
  <Notes>0</Notes>
  <HiddenSlides>0</HiddenSlides>
  <MMClips>0</MMClips>
  <ScaleCrop>false</ScaleCrop>
  <HeadingPairs>
    <vt:vector size="6" baseType="variant">
      <vt:variant>
        <vt:lpstr>Theme</vt:lpstr>
      </vt:variant>
      <vt:variant>
        <vt:i4>1</vt:i4>
      </vt:variant>
      <vt:variant>
        <vt:lpstr>Slide Titles</vt:lpstr>
      </vt:variant>
      <vt:variant>
        <vt:i4>1</vt:i4>
      </vt:variant>
      <vt:variant>
        <vt:lpstr>Custom Shows</vt:lpstr>
      </vt:variant>
      <vt:variant>
        <vt:i4>1</vt:i4>
      </vt:variant>
    </vt:vector>
  </HeadingPairs>
  <TitlesOfParts>
    <vt:vector size="3" baseType="lpstr">
      <vt:lpstr>Office Theme</vt:lpstr>
      <vt:lpstr>Slide 1</vt:lpstr>
      <vt:lpstr>Custom Show 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Rosy</dc:creator>
  <cp:lastModifiedBy>Paul</cp:lastModifiedBy>
  <cp:revision>38</cp:revision>
  <dcterms:created xsi:type="dcterms:W3CDTF">2010-10-31T23:39:05Z</dcterms:created>
  <dcterms:modified xsi:type="dcterms:W3CDTF">2010-11-11T13:49:24Z</dcterms:modified>
</cp:coreProperties>
</file>